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2" r:id="rId3"/>
    <p:sldId id="259" r:id="rId4"/>
    <p:sldId id="290" r:id="rId5"/>
    <p:sldId id="291" r:id="rId6"/>
    <p:sldId id="292" r:id="rId7"/>
    <p:sldId id="337" r:id="rId8"/>
    <p:sldId id="268" r:id="rId9"/>
    <p:sldId id="296" r:id="rId10"/>
    <p:sldId id="298" r:id="rId11"/>
    <p:sldId id="299" r:id="rId12"/>
    <p:sldId id="319" r:id="rId13"/>
    <p:sldId id="320" r:id="rId14"/>
    <p:sldId id="333" r:id="rId15"/>
    <p:sldId id="334" r:id="rId16"/>
    <p:sldId id="321" r:id="rId17"/>
    <p:sldId id="335" r:id="rId18"/>
    <p:sldId id="336" r:id="rId19"/>
    <p:sldId id="300" r:id="rId20"/>
    <p:sldId id="301" r:id="rId21"/>
    <p:sldId id="302" r:id="rId22"/>
    <p:sldId id="303" r:id="rId23"/>
    <p:sldId id="305" r:id="rId24"/>
    <p:sldId id="306" r:id="rId25"/>
    <p:sldId id="330" r:id="rId26"/>
    <p:sldId id="307" r:id="rId27"/>
    <p:sldId id="331" r:id="rId28"/>
    <p:sldId id="308" r:id="rId29"/>
    <p:sldId id="309" r:id="rId30"/>
    <p:sldId id="310" r:id="rId31"/>
    <p:sldId id="311" r:id="rId32"/>
    <p:sldId id="313" r:id="rId33"/>
    <p:sldId id="314" r:id="rId34"/>
    <p:sldId id="315" r:id="rId35"/>
    <p:sldId id="322" r:id="rId36"/>
    <p:sldId id="323" r:id="rId37"/>
    <p:sldId id="326" r:id="rId38"/>
    <p:sldId id="327" r:id="rId39"/>
    <p:sldId id="328" r:id="rId40"/>
    <p:sldId id="329" r:id="rId41"/>
    <p:sldId id="332" r:id="rId42"/>
    <p:sldId id="285" r:id="rId43"/>
  </p:sldIdLst>
  <p:sldSz cx="9144000" cy="6858000" type="screen4x3"/>
  <p:notesSz cx="6888163" cy="10020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AE78D6"/>
    <a:srgbClr val="D1B2E8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59" autoAdjust="0"/>
  </p:normalViewPr>
  <p:slideViewPr>
    <p:cSldViewPr>
      <p:cViewPr varScale="1">
        <p:scale>
          <a:sx n="88" d="100"/>
          <a:sy n="88" d="100"/>
        </p:scale>
        <p:origin x="60" y="4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97986947-8CAF-4B89-9312-AE43BB37BE1A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7B3E5061-FF2B-46D6-B3C4-779BEFF016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5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67300246-B15D-432D-A8A8-A7A3307FA55E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DF931A75-1ACF-4A69-A3F3-6300AA617C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75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539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31A75-1ACF-4A69-A3F3-6300AA617C9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8AA512-3AA5-4860-8A35-C44BCA4E6F3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78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1A1DF-F047-4FD7-8020-ABECB071EE76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631EC-89C3-452A-A9BA-B5424ADA6B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96FD032-E933-4316-A7DC-B335999D9385}"/>
              </a:ext>
            </a:extLst>
          </p:cNvPr>
          <p:cNvSpPr txBox="1"/>
          <p:nvPr/>
        </p:nvSpPr>
        <p:spPr>
          <a:xfrm>
            <a:off x="2363970" y="476672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메모장 프로젝트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0618AA-1C58-40B4-94BB-F99BE01C0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24744"/>
            <a:ext cx="7156766" cy="564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6"/>
          <p:cNvGrpSpPr/>
          <p:nvPr/>
        </p:nvGrpSpPr>
        <p:grpSpPr>
          <a:xfrm>
            <a:off x="827584" y="1556792"/>
            <a:ext cx="1569773" cy="1730386"/>
            <a:chOff x="965719" y="4134874"/>
            <a:chExt cx="2244544" cy="2463158"/>
          </a:xfrm>
          <a:noFill/>
        </p:grpSpPr>
        <p:sp>
          <p:nvSpPr>
            <p:cNvPr id="58" name="직사각형 57"/>
            <p:cNvSpPr/>
            <p:nvPr/>
          </p:nvSpPr>
          <p:spPr>
            <a:xfrm>
              <a:off x="969058" y="4522568"/>
              <a:ext cx="2240304" cy="2075464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65719" y="4134874"/>
              <a:ext cx="2244544" cy="38027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BOARD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6" name="그룹 59"/>
          <p:cNvGrpSpPr/>
          <p:nvPr/>
        </p:nvGrpSpPr>
        <p:grpSpPr>
          <a:xfrm>
            <a:off x="4951110" y="1556792"/>
            <a:ext cx="1568116" cy="1726118"/>
            <a:chOff x="3854825" y="1210217"/>
            <a:chExt cx="1927412" cy="2196353"/>
          </a:xfrm>
          <a:noFill/>
        </p:grpSpPr>
        <p:sp>
          <p:nvSpPr>
            <p:cNvPr id="59" name="직사각형 58"/>
            <p:cNvSpPr/>
            <p:nvPr/>
          </p:nvSpPr>
          <p:spPr>
            <a:xfrm>
              <a:off x="3854826" y="1519851"/>
              <a:ext cx="1927411" cy="188671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854825" y="1210217"/>
              <a:ext cx="1927411" cy="31859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RESERV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8" name="그룹 61"/>
          <p:cNvGrpSpPr/>
          <p:nvPr/>
        </p:nvGrpSpPr>
        <p:grpSpPr>
          <a:xfrm>
            <a:off x="6921031" y="1556792"/>
            <a:ext cx="1522943" cy="1584176"/>
            <a:chOff x="6077762" y="658224"/>
            <a:chExt cx="2026332" cy="2273234"/>
          </a:xfrm>
          <a:noFill/>
        </p:grpSpPr>
        <p:sp>
          <p:nvSpPr>
            <p:cNvPr id="61" name="직사각형 60"/>
            <p:cNvSpPr/>
            <p:nvPr/>
          </p:nvSpPr>
          <p:spPr>
            <a:xfrm>
              <a:off x="6080818" y="1079687"/>
              <a:ext cx="2014311" cy="1851771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077762" y="658224"/>
              <a:ext cx="2026332" cy="421464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MEMBER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grpSp>
        <p:nvGrpSpPr>
          <p:cNvPr id="9" name="그룹 16"/>
          <p:cNvGrpSpPr/>
          <p:nvPr/>
        </p:nvGrpSpPr>
        <p:grpSpPr>
          <a:xfrm>
            <a:off x="2816575" y="1556793"/>
            <a:ext cx="1653359" cy="1730385"/>
            <a:chOff x="704849" y="1397543"/>
            <a:chExt cx="2271064" cy="2183235"/>
          </a:xfrm>
          <a:noFill/>
        </p:grpSpPr>
        <p:sp>
          <p:nvSpPr>
            <p:cNvPr id="16" name="직사각형 15"/>
            <p:cNvSpPr/>
            <p:nvPr/>
          </p:nvSpPr>
          <p:spPr>
            <a:xfrm>
              <a:off x="704849" y="1803067"/>
              <a:ext cx="2271064" cy="1777711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704849" y="1397543"/>
              <a:ext cx="2271064" cy="398303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MOVIE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6077300" y="3802516"/>
            <a:ext cx="1591044" cy="11386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074644" y="3501008"/>
            <a:ext cx="1593700" cy="30150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CINE_TIME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1" name="그룹 1027"/>
          <p:cNvGrpSpPr/>
          <p:nvPr/>
        </p:nvGrpSpPr>
        <p:grpSpPr>
          <a:xfrm>
            <a:off x="3949639" y="3505201"/>
            <a:ext cx="1604555" cy="1326107"/>
            <a:chOff x="6525526" y="2758524"/>
            <a:chExt cx="2053713" cy="1735206"/>
          </a:xfrm>
          <a:noFill/>
        </p:grpSpPr>
        <p:sp>
          <p:nvSpPr>
            <p:cNvPr id="1024" name="직사각형 1023"/>
            <p:cNvSpPr/>
            <p:nvPr/>
          </p:nvSpPr>
          <p:spPr>
            <a:xfrm>
              <a:off x="6525526" y="3094552"/>
              <a:ext cx="2053713" cy="1399178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526198" y="2758524"/>
              <a:ext cx="2053040" cy="34151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HY강B" pitchFamily="18" charset="-127"/>
                  <a:ea typeface="HY강B" pitchFamily="18" charset="-127"/>
                </a:rPr>
                <a:t>THEATER</a:t>
              </a:r>
              <a:endPara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endParaRPr>
            </a:p>
          </p:txBody>
        </p:sp>
      </p:grpSp>
      <p:pic>
        <p:nvPicPr>
          <p:cNvPr id="1026" name="Picture 2" descr="C:\Users\Administrator\Desktop\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09113"/>
            <a:ext cx="1440988" cy="1283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Administrator\Desktop\cin ti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308" y="3861050"/>
            <a:ext cx="1453545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reserv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34486"/>
            <a:ext cx="1477828" cy="143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istrator\Desktop\memb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846" y="1875169"/>
            <a:ext cx="1388509" cy="122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theat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42" y="3820515"/>
            <a:ext cx="1413788" cy="904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4" name="꺾인 연결선 1033"/>
          <p:cNvCxnSpPr/>
          <p:nvPr/>
        </p:nvCxnSpPr>
        <p:spPr>
          <a:xfrm>
            <a:off x="4400751" y="2132856"/>
            <a:ext cx="603297" cy="72008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46" name="꺾인 연결선 1045"/>
          <p:cNvCxnSpPr/>
          <p:nvPr/>
        </p:nvCxnSpPr>
        <p:spPr>
          <a:xfrm flipV="1">
            <a:off x="6443351" y="1987168"/>
            <a:ext cx="531289" cy="207722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32659" y="951111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( 1. DB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구축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77" name="꺾인 연결선 76"/>
          <p:cNvCxnSpPr/>
          <p:nvPr/>
        </p:nvCxnSpPr>
        <p:spPr>
          <a:xfrm>
            <a:off x="2267744" y="2060848"/>
            <a:ext cx="603297" cy="72008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5482186" y="3933056"/>
            <a:ext cx="648072" cy="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539552" y="5175656"/>
            <a:ext cx="1467296" cy="13614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pc="-50" dirty="0"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b="1" spc="-50" dirty="0">
                <a:latin typeface="HY강B" pitchFamily="18" charset="-127"/>
                <a:ea typeface="HY강B" pitchFamily="18" charset="-127"/>
              </a:rPr>
              <a:t>구축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060822" y="5157192"/>
            <a:ext cx="6687642" cy="1361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가장 먼저 요구분석을 통해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구축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  설계해 놓은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의 속성들을 변경하지 않기 위해 많은 노력을 기울임</a:t>
            </a: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7170" name="Picture 2" descr="C:\Users\Administrator\Desktop\bnujnbjbnjunbujnbujbnujbnjub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16" y="1880988"/>
            <a:ext cx="1598893" cy="138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1931893" y="3918897"/>
            <a:ext cx="1591044" cy="70660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 descr="C:\Users\Administrator\Desktop\bn,knmk,nnmkk,nk,m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08" y="3922811"/>
            <a:ext cx="1518366" cy="69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1929237" y="3631550"/>
            <a:ext cx="1593700" cy="30150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CINE_TIME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48" name="꺾인 연결선 47"/>
          <p:cNvCxnSpPr/>
          <p:nvPr/>
        </p:nvCxnSpPr>
        <p:spPr>
          <a:xfrm flipV="1">
            <a:off x="3257009" y="3894237"/>
            <a:ext cx="818033" cy="154260"/>
          </a:xfrm>
          <a:prstGeom prst="bentConnector3">
            <a:avLst>
              <a:gd name="adj1" fmla="val 50000"/>
            </a:avLst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9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/>
          <p:cNvSpPr txBox="1">
            <a:spLocks/>
          </p:cNvSpPr>
          <p:nvPr/>
        </p:nvSpPr>
        <p:spPr>
          <a:xfrm>
            <a:off x="250830" y="1684900"/>
            <a:ext cx="2169079" cy="1235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기능에 따른 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  <a:p>
            <a:pPr>
              <a:buNone/>
            </a:pP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       </a:t>
            </a:r>
            <a:r>
              <a:rPr lang="ko-KR" altLang="en-US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패키지 구분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2262700" y="1587501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Model , View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, Controller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에 따른 패키지 생성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/</a:t>
            </a:r>
            <a:r>
              <a:rPr lang="en-US" altLang="ko-KR" sz="1800" dirty="0" err="1">
                <a:latin typeface="HY강B" pitchFamily="18" charset="-127"/>
                <a:ea typeface="HY강B" pitchFamily="18" charset="-127"/>
              </a:rPr>
              <a:t>Servlet,Class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개발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Model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에 따른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View (JSP)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개발 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오픈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CSS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를 이용해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View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에 적용</a:t>
            </a: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 descr="C:\Users\Administrator\Desktop\wqrwqrwqrewqereqw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2" y="3538941"/>
            <a:ext cx="2230908" cy="23162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2783" y="6034479"/>
            <a:ext cx="139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Servlet 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개발</a:t>
            </a:r>
          </a:p>
        </p:txBody>
      </p:sp>
      <p:pic>
        <p:nvPicPr>
          <p:cNvPr id="1027" name="Picture 3" descr="C:\Users\Administrator\Desktop\wfewefwetgfd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394" y="3527071"/>
            <a:ext cx="2276475" cy="23162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2929654" y="4401637"/>
            <a:ext cx="376518" cy="513449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888397" y="6027254"/>
            <a:ext cx="169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View(JSP) 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개발</a:t>
            </a:r>
          </a:p>
        </p:txBody>
      </p:sp>
      <p:sp>
        <p:nvSpPr>
          <p:cNvPr id="46" name="오른쪽 화살표 45"/>
          <p:cNvSpPr/>
          <p:nvPr/>
        </p:nvSpPr>
        <p:spPr>
          <a:xfrm>
            <a:off x="6144656" y="4389284"/>
            <a:ext cx="376518" cy="513449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Administrator\Desktop\sajeuneuv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632" y="3530860"/>
            <a:ext cx="1992070" cy="22429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934415" y="6015158"/>
            <a:ext cx="1692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    CSS 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적용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3568" y="951111"/>
            <a:ext cx="3212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( 2. MVC Command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코드 개발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000" spc="-15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22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Spring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360144" y="1603616"/>
            <a:ext cx="2362193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    Spring </a:t>
            </a:r>
            <a:r>
              <a:rPr lang="en-US" altLang="ko-KR" sz="1800" b="1" dirty="0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MVC</a:t>
            </a: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325183" y="1515010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>
                <a:latin typeface="HY강B" pitchFamily="18" charset="-127"/>
                <a:ea typeface="HY강B" pitchFamily="18" charset="-127"/>
              </a:rPr>
              <a:t>기존의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소스코드에서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Spring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MVC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 패턴을</a:t>
            </a:r>
            <a:r>
              <a:rPr lang="en-US" altLang="ko-KR" sz="18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dirty="0">
                <a:latin typeface="HY강B" pitchFamily="18" charset="-127"/>
                <a:ea typeface="HY강B" pitchFamily="18" charset="-127"/>
              </a:rPr>
              <a:t>적용시킴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75950" y="2420888"/>
            <a:ext cx="2037689" cy="31216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67544" y="5689365"/>
            <a:ext cx="2058676" cy="33192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71950" y="2852936"/>
            <a:ext cx="167258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HY강B" panose="02030600000101010101" pitchFamily="18" charset="-127"/>
                <a:ea typeface="HY강B" panose="02030600000101010101" pitchFamily="18" charset="-127"/>
              </a:rPr>
              <a:t>Http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요청받음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1216" y="3356992"/>
            <a:ext cx="167258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클라이언트 요구분석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0741" y="3861048"/>
            <a:ext cx="167258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로직처리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핸들러생성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1216" y="4365104"/>
            <a:ext cx="1692848" cy="37396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명령어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핸들러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로직처리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1216" y="4965551"/>
            <a:ext cx="1672589" cy="43204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명령어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핸들러가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/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리턴한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뷰로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포워딩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2492896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rPr>
              <a:t>컨트롤러 </a:t>
            </a:r>
            <a:r>
              <a:rPr lang="ko-KR" altLang="en-US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서블릿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9" name="직선 화살표 연결선 8"/>
          <p:cNvCxnSpPr>
            <a:stCxn id="3" idx="2"/>
            <a:endCxn id="20" idx="0"/>
          </p:cNvCxnSpPr>
          <p:nvPr/>
        </p:nvCxnSpPr>
        <p:spPr>
          <a:xfrm flipH="1">
            <a:off x="1497511" y="3097693"/>
            <a:ext cx="10734" cy="259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1" name="직선 화살표 연결선 10"/>
          <p:cNvCxnSpPr>
            <a:stCxn id="20" idx="2"/>
            <a:endCxn id="21" idx="0"/>
          </p:cNvCxnSpPr>
          <p:nvPr/>
        </p:nvCxnSpPr>
        <p:spPr>
          <a:xfrm>
            <a:off x="1497511" y="3601749"/>
            <a:ext cx="9525" cy="259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3" name="직선 화살표 연결선 12"/>
          <p:cNvCxnSpPr>
            <a:stCxn id="21" idx="2"/>
            <a:endCxn id="22" idx="0"/>
          </p:cNvCxnSpPr>
          <p:nvPr/>
        </p:nvCxnSpPr>
        <p:spPr>
          <a:xfrm>
            <a:off x="1507036" y="4105805"/>
            <a:ext cx="604" cy="259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19" name="직선 화살표 연결선 18"/>
          <p:cNvCxnSpPr>
            <a:stCxn id="22" idx="2"/>
            <a:endCxn id="23" idx="0"/>
          </p:cNvCxnSpPr>
          <p:nvPr/>
        </p:nvCxnSpPr>
        <p:spPr>
          <a:xfrm flipH="1">
            <a:off x="1497511" y="4739071"/>
            <a:ext cx="10129" cy="226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5" name="직선 화살표 연결선 24"/>
          <p:cNvCxnSpPr>
            <a:stCxn id="23" idx="2"/>
            <a:endCxn id="18" idx="0"/>
          </p:cNvCxnSpPr>
          <p:nvPr/>
        </p:nvCxnSpPr>
        <p:spPr>
          <a:xfrm flipH="1">
            <a:off x="1496882" y="5397599"/>
            <a:ext cx="629" cy="2917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36" name="TextBox 35"/>
          <p:cNvSpPr txBox="1"/>
          <p:nvPr/>
        </p:nvSpPr>
        <p:spPr>
          <a:xfrm>
            <a:off x="802356" y="6217567"/>
            <a:ext cx="319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기존의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MVC Command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95307" y="2975314"/>
            <a:ext cx="1532677" cy="199023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3131840" y="312180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강B" panose="02030600000101010101" pitchFamily="18" charset="-127"/>
                <a:ea typeface="HY강B" panose="02030600000101010101" pitchFamily="18" charset="-127"/>
              </a:rPr>
              <a:t>Command </a:t>
            </a:r>
          </a:p>
          <a:p>
            <a:r>
              <a:rPr lang="en-US" altLang="ko-KR" sz="1400" dirty="0">
                <a:latin typeface="HY강B" panose="02030600000101010101" pitchFamily="18" charset="-127"/>
                <a:ea typeface="HY강B" panose="02030600000101010101" pitchFamily="18" charset="-127"/>
              </a:rPr>
              <a:t>  Handler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164053" y="3731398"/>
            <a:ext cx="1014371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로직처리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3164053" y="4057864"/>
            <a:ext cx="1014371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결과저장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3175125" y="4408379"/>
            <a:ext cx="1003299" cy="2447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 리턴</a:t>
            </a:r>
          </a:p>
        </p:txBody>
      </p:sp>
      <p:cxnSp>
        <p:nvCxnSpPr>
          <p:cNvPr id="32" name="꺾인 연결선 31"/>
          <p:cNvCxnSpPr>
            <a:endCxn id="39" idx="1"/>
          </p:cNvCxnSpPr>
          <p:nvPr/>
        </p:nvCxnSpPr>
        <p:spPr>
          <a:xfrm flipV="1">
            <a:off x="2357036" y="3853777"/>
            <a:ext cx="807017" cy="69831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4" name="꺾인 연결선 33"/>
          <p:cNvCxnSpPr>
            <a:stCxn id="41" idx="1"/>
          </p:cNvCxnSpPr>
          <p:nvPr/>
        </p:nvCxnSpPr>
        <p:spPr>
          <a:xfrm rot="10800000" flipV="1">
            <a:off x="2357045" y="4530758"/>
            <a:ext cx="818081" cy="213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53" name="TextBox 52"/>
          <p:cNvSpPr txBox="1"/>
          <p:nvPr/>
        </p:nvSpPr>
        <p:spPr>
          <a:xfrm>
            <a:off x="5968727" y="6217567"/>
            <a:ext cx="232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Spring MVC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4936833" y="3746324"/>
            <a:ext cx="711676" cy="38931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rPr>
              <a:t>클라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4716016" y="2250955"/>
            <a:ext cx="0" cy="45068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5004048" y="4696682"/>
            <a:ext cx="1440161" cy="3668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ResourceView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524328" y="4724831"/>
            <a:ext cx="1368152" cy="3469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ViewResolver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700785" y="2673841"/>
            <a:ext cx="1023646" cy="3533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강B" panose="02030600000101010101" pitchFamily="18" charset="-127"/>
                <a:ea typeface="HY강B" panose="02030600000101010101" pitchFamily="18" charset="-127"/>
              </a:rPr>
              <a:t>Controller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444209" y="3681953"/>
            <a:ext cx="1512167" cy="5160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Dispatcher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932040" y="2636912"/>
            <a:ext cx="1659230" cy="36683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HandlerMapping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552220" y="5517232"/>
            <a:ext cx="828092" cy="5160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endParaRPr lang="ko-KR" altLang="en-US" sz="1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5" name="직선 화살표 연결선 54"/>
          <p:cNvCxnSpPr>
            <a:stCxn id="44" idx="3"/>
            <a:endCxn id="60" idx="1"/>
          </p:cNvCxnSpPr>
          <p:nvPr/>
        </p:nvCxnSpPr>
        <p:spPr>
          <a:xfrm flipV="1">
            <a:off x="5648509" y="3939994"/>
            <a:ext cx="795700" cy="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7" name="직선 화살표 연결선 1036"/>
          <p:cNvCxnSpPr>
            <a:stCxn id="57" idx="2"/>
            <a:endCxn id="62" idx="0"/>
          </p:cNvCxnSpPr>
          <p:nvPr/>
        </p:nvCxnSpPr>
        <p:spPr>
          <a:xfrm>
            <a:off x="5724129" y="5063519"/>
            <a:ext cx="1242137" cy="4537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9" name="직선 화살표 연결선 1038"/>
          <p:cNvCxnSpPr>
            <a:stCxn id="60" idx="2"/>
            <a:endCxn id="57" idx="0"/>
          </p:cNvCxnSpPr>
          <p:nvPr/>
        </p:nvCxnSpPr>
        <p:spPr>
          <a:xfrm flipH="1">
            <a:off x="5724129" y="4198034"/>
            <a:ext cx="1476164" cy="498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1" name="직선 화살표 연결선 1040"/>
          <p:cNvCxnSpPr>
            <a:stCxn id="60" idx="0"/>
            <a:endCxn id="59" idx="2"/>
          </p:cNvCxnSpPr>
          <p:nvPr/>
        </p:nvCxnSpPr>
        <p:spPr>
          <a:xfrm flipV="1">
            <a:off x="7200293" y="3027180"/>
            <a:ext cx="1012315" cy="6547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5" name="직선 화살표 연결선 1044"/>
          <p:cNvCxnSpPr>
            <a:stCxn id="59" idx="2"/>
            <a:endCxn id="60" idx="0"/>
          </p:cNvCxnSpPr>
          <p:nvPr/>
        </p:nvCxnSpPr>
        <p:spPr>
          <a:xfrm flipH="1">
            <a:off x="7200293" y="3027180"/>
            <a:ext cx="1012315" cy="6547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7" name="직선 화살표 연결선 1046"/>
          <p:cNvCxnSpPr>
            <a:stCxn id="60" idx="0"/>
            <a:endCxn id="61" idx="2"/>
          </p:cNvCxnSpPr>
          <p:nvPr/>
        </p:nvCxnSpPr>
        <p:spPr>
          <a:xfrm flipH="1" flipV="1">
            <a:off x="5761655" y="3003749"/>
            <a:ext cx="1438638" cy="678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9" name="직선 화살표 연결선 1048"/>
          <p:cNvCxnSpPr>
            <a:stCxn id="61" idx="2"/>
            <a:endCxn id="60" idx="0"/>
          </p:cNvCxnSpPr>
          <p:nvPr/>
        </p:nvCxnSpPr>
        <p:spPr>
          <a:xfrm>
            <a:off x="5761655" y="3003749"/>
            <a:ext cx="1438638" cy="678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1" name="직선 화살표 연결선 1050"/>
          <p:cNvCxnSpPr>
            <a:stCxn id="60" idx="2"/>
            <a:endCxn id="58" idx="0"/>
          </p:cNvCxnSpPr>
          <p:nvPr/>
        </p:nvCxnSpPr>
        <p:spPr>
          <a:xfrm>
            <a:off x="7200293" y="4198034"/>
            <a:ext cx="1008111" cy="526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5" name="직선 화살표 연결선 1054"/>
          <p:cNvCxnSpPr>
            <a:stCxn id="58" idx="0"/>
            <a:endCxn id="60" idx="2"/>
          </p:cNvCxnSpPr>
          <p:nvPr/>
        </p:nvCxnSpPr>
        <p:spPr>
          <a:xfrm flipH="1" flipV="1">
            <a:off x="7200293" y="4198034"/>
            <a:ext cx="1008111" cy="526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4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Spring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5160" y="5929535"/>
            <a:ext cx="319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기존의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MVC Command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54884" y="5929535"/>
            <a:ext cx="232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Spring MVC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패턴 방식</a:t>
            </a:r>
          </a:p>
        </p:txBody>
      </p:sp>
      <p:pic>
        <p:nvPicPr>
          <p:cNvPr id="33" name="Picture 2" descr="C:\Users\Administrator\Desktop\eregege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04" y="1916832"/>
            <a:ext cx="2512093" cy="37292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Administrator\Desktop\ytjtjytjty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884" y="1801133"/>
            <a:ext cx="2160240" cy="3932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오른쪽 화살표 34"/>
          <p:cNvSpPr/>
          <p:nvPr/>
        </p:nvSpPr>
        <p:spPr>
          <a:xfrm>
            <a:off x="4501243" y="3429000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1749311" y="2657301"/>
            <a:ext cx="1267113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016424" y="2657301"/>
            <a:ext cx="0" cy="483668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749311" y="2657301"/>
            <a:ext cx="0" cy="483668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749311" y="3140969"/>
            <a:ext cx="1267113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1738460" y="3429000"/>
            <a:ext cx="1728192" cy="216024"/>
            <a:chOff x="5076056" y="1988840"/>
            <a:chExt cx="1440160" cy="360040"/>
          </a:xfrm>
        </p:grpSpPr>
        <p:cxnSp>
          <p:nvCxnSpPr>
            <p:cNvPr id="42" name="직선 연결선 4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6119128" y="2772073"/>
            <a:ext cx="1351396" cy="216024"/>
            <a:chOff x="5076056" y="1988840"/>
            <a:chExt cx="1440160" cy="360040"/>
          </a:xfrm>
        </p:grpSpPr>
        <p:cxnSp>
          <p:nvCxnSpPr>
            <p:cNvPr id="47" name="직선 연결선 46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6157997" y="5104234"/>
            <a:ext cx="1351396" cy="648072"/>
            <a:chOff x="5076056" y="1988840"/>
            <a:chExt cx="1440160" cy="360040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798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istrator\Desktop\tnytntyny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731268"/>
            <a:ext cx="2200275" cy="14097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trbtbtbtybtyby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2" y="1692098"/>
            <a:ext cx="4506948" cy="1850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7624" y="3645024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1. Spring </a:t>
            </a:r>
            <a:r>
              <a:rPr lang="ko-KR" altLang="en-US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컨텍스트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설정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(web.xml)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0192" y="3284984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컨트롤러 구현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(controller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패키지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>
            <a:off x="5292080" y="226816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1164297" y="2340170"/>
            <a:ext cx="3767743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781702" y="3382190"/>
            <a:ext cx="558050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6012160" y="1700808"/>
            <a:ext cx="2304256" cy="1512168"/>
            <a:chOff x="5076056" y="1988840"/>
            <a:chExt cx="1440160" cy="360040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2" name="오른쪽 화살표 41"/>
          <p:cNvSpPr/>
          <p:nvPr/>
        </p:nvSpPr>
        <p:spPr>
          <a:xfrm rot="5400000">
            <a:off x="7033511" y="3919817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C:\Users\Administrator\Desktop\yumyumy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653137"/>
            <a:ext cx="3816424" cy="12961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5868144" y="6021288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핸들러맵핑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설정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 (cine-project-servlet.xml)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4" name="오른쪽 화살표 43"/>
          <p:cNvSpPr/>
          <p:nvPr/>
        </p:nvSpPr>
        <p:spPr>
          <a:xfrm rot="10800000">
            <a:off x="4477680" y="515719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Administrator\Desktop\rtbrtbrbrbrt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3" y="4653136"/>
            <a:ext cx="4027213" cy="12961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899592" y="6021288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뷰리졸버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설정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(cine-project-servlet.xml)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568" y="951111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Spring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0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01008"/>
            <a:ext cx="1447800" cy="1219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11560" y="4869160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HY강B" panose="02030600000101010101" pitchFamily="18" charset="-127"/>
                <a:ea typeface="HY강B" panose="02030600000101010101" pitchFamily="18" charset="-127"/>
              </a:rPr>
              <a:t>5. </a:t>
            </a: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뷰코드 구현</a:t>
            </a:r>
            <a:endParaRPr lang="en-US" altLang="ko-KR" sz="160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>
                <a:latin typeface="HY강B" panose="02030600000101010101" pitchFamily="18" charset="-127"/>
                <a:ea typeface="HY강B" panose="02030600000101010101" pitchFamily="18" charset="-127"/>
              </a:rPr>
              <a:t>( jsp/main.jsp )</a:t>
            </a:r>
            <a:endParaRPr lang="ko-KR" altLang="en-US" sz="160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051" name="Picture 3" descr="C:\Users\Administrator\Desktop\rtgthtrhrthrthtrhrt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20089"/>
            <a:ext cx="5162597" cy="10504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72000" y="2435598"/>
            <a:ext cx="559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 Main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컨트롤러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(Controller/mainController.java)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645655" y="2145303"/>
            <a:ext cx="1387409" cy="275585"/>
            <a:chOff x="5076056" y="1988840"/>
            <a:chExt cx="1440160" cy="360040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052" name="Picture 4" descr="C:\Users\Administrator\Desktop\ytntntnt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284984"/>
            <a:ext cx="5162597" cy="16073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4447034" y="4169417"/>
            <a:ext cx="2160240" cy="275585"/>
            <a:chOff x="5076056" y="1988840"/>
            <a:chExt cx="1440160" cy="360040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6084168" y="4666866"/>
            <a:ext cx="559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HY강B" panose="02030600000101010101" pitchFamily="18" charset="-127"/>
                <a:ea typeface="HY강B" panose="02030600000101010101" pitchFamily="18" charset="-127"/>
              </a:rPr>
              <a:t>       main </a:t>
            </a: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뷰</a:t>
            </a:r>
            <a:r>
              <a:rPr lang="en-US" altLang="ko-KR" sz="1600">
                <a:latin typeface="HY강B" panose="02030600000101010101" pitchFamily="18" charset="-127"/>
                <a:ea typeface="HY강B" panose="02030600000101010101" pitchFamily="18" charset="-127"/>
              </a:rPr>
              <a:t>(jsp/main.jsp)</a:t>
            </a:r>
            <a:endParaRPr lang="ko-KR" altLang="en-US" sz="160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098370" y="4005064"/>
            <a:ext cx="539769" cy="176265"/>
            <a:chOff x="5076056" y="1988840"/>
            <a:chExt cx="1440160" cy="360040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60" name="직선 연결선 59"/>
          <p:cNvCxnSpPr/>
          <p:nvPr/>
        </p:nvCxnSpPr>
        <p:spPr>
          <a:xfrm flipV="1">
            <a:off x="1655492" y="3284984"/>
            <a:ext cx="1908396" cy="72008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655492" y="4181329"/>
            <a:ext cx="1836388" cy="82313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>
            <a:off x="5004048" y="2420888"/>
            <a:ext cx="0" cy="1656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895353" y="4425952"/>
            <a:ext cx="559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    *</a:t>
            </a:r>
            <a:r>
              <a:rPr lang="ko-KR" altLang="en-US" sz="160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모델과 뷰의 코드연결</a:t>
            </a:r>
            <a:r>
              <a:rPr lang="en-US" altLang="ko-KR" sz="160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*</a:t>
            </a:r>
            <a:endParaRPr lang="ko-KR" altLang="en-US" sz="1600">
              <a:solidFill>
                <a:srgbClr val="FF000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4" name="오른쪽 화살표 63"/>
          <p:cNvSpPr/>
          <p:nvPr/>
        </p:nvSpPr>
        <p:spPr>
          <a:xfrm rot="5400000">
            <a:off x="5881384" y="5314447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4860032" y="5877272"/>
            <a:ext cx="2293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</a:t>
            </a:r>
            <a: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  <a:t> 6. </a:t>
            </a: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실행</a:t>
            </a:r>
            <a:r>
              <a:rPr lang="en-US" altLang="ko-KR" sz="2000" dirty="0">
                <a:latin typeface="HY강B" panose="02030600000101010101" pitchFamily="18" charset="-127"/>
                <a:ea typeface="HY강B" panose="02030600000101010101" pitchFamily="18" charset="-127"/>
              </a:rPr>
              <a:t>/</a:t>
            </a:r>
            <a:r>
              <a: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rPr>
              <a:t>출력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3568" y="951111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( 3.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Spring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MVC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36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( 4. Spring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2325183" y="1515010"/>
            <a:ext cx="6989820" cy="12754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18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40109" y="5301208"/>
            <a:ext cx="224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기존의 커넥션 풀 방식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580112" y="5301208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Spring , </a:t>
            </a:r>
            <a:r>
              <a:rPr lang="en-US" altLang="ko-KR" sz="1400" dirty="0" err="1">
                <a:latin typeface="HY강B" pitchFamily="18" charset="-127"/>
                <a:ea typeface="HY강B" pitchFamily="18" charset="-127"/>
              </a:rPr>
              <a:t>myBatis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프레임워크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방식 </a:t>
            </a:r>
          </a:p>
        </p:txBody>
      </p:sp>
      <p:pic>
        <p:nvPicPr>
          <p:cNvPr id="72" name="Picture 2" descr="C:\Users\Administrator\Desktop\432424323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21" y="1916832"/>
            <a:ext cx="3951971" cy="6748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Administrator\Desktop\yttyuty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5" y="2924944"/>
            <a:ext cx="3943337" cy="8306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C:\Users\Administrator\Desktop\kyukuy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8" y="4077072"/>
            <a:ext cx="3941594" cy="7906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563076" y="5580529"/>
            <a:ext cx="1793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중복되는 코드들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dirty="0"/>
          </a:p>
        </p:txBody>
      </p:sp>
      <p:sp>
        <p:nvSpPr>
          <p:cNvPr id="76" name="오른쪽 화살표 75"/>
          <p:cNvSpPr/>
          <p:nvPr/>
        </p:nvSpPr>
        <p:spPr>
          <a:xfrm>
            <a:off x="4958519" y="299695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Picture 7" descr="C:\Users\Administrator\Desktop\hrhtrht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601" y="1988840"/>
            <a:ext cx="1628775" cy="838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모서리가 둥근 직사각형 79"/>
          <p:cNvSpPr/>
          <p:nvPr/>
        </p:nvSpPr>
        <p:spPr>
          <a:xfrm>
            <a:off x="5675326" y="3230996"/>
            <a:ext cx="1344946" cy="414028"/>
          </a:xfrm>
          <a:prstGeom prst="roundRect">
            <a:avLst/>
          </a:prstGeom>
          <a:ln>
            <a:solidFill>
              <a:srgbClr val="855FA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Data Source</a:t>
            </a:r>
            <a:endParaRPr lang="ko-KR" altLang="en-US" sz="1600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7236296" y="3229483"/>
            <a:ext cx="1368152" cy="415541"/>
          </a:xfrm>
          <a:prstGeom prst="roundRect">
            <a:avLst/>
          </a:prstGeom>
          <a:ln>
            <a:solidFill>
              <a:srgbClr val="855FA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SqlMapClent</a:t>
            </a:r>
            <a:endParaRPr lang="ko-KR" altLang="en-US" sz="1600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5957864" y="4221088"/>
            <a:ext cx="2343480" cy="576064"/>
          </a:xfrm>
          <a:prstGeom prst="roundRect">
            <a:avLst/>
          </a:prstGeom>
          <a:ln>
            <a:solidFill>
              <a:srgbClr val="855FA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강B" panose="02030600000101010101" pitchFamily="18" charset="-127"/>
                <a:ea typeface="HY강B" panose="02030600000101010101" pitchFamily="18" charset="-127"/>
              </a:rPr>
              <a:t>SimpleJdbcTemplate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7141988" y="2398278"/>
            <a:ext cx="0" cy="670682"/>
          </a:xfrm>
          <a:prstGeom prst="straightConnector1">
            <a:avLst/>
          </a:prstGeom>
          <a:ln>
            <a:solidFill>
              <a:srgbClr val="855FAF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H="1">
            <a:off x="7129606" y="3789040"/>
            <a:ext cx="1" cy="360040"/>
          </a:xfrm>
          <a:prstGeom prst="straightConnector1">
            <a:avLst/>
          </a:prstGeom>
          <a:ln>
            <a:solidFill>
              <a:srgbClr val="855FAF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936636" y="2386980"/>
            <a:ext cx="2183567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917586" y="3395092"/>
            <a:ext cx="2183567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27111" y="4412729"/>
            <a:ext cx="1710198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921863" y="4740002"/>
            <a:ext cx="1583093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918727" y="4581128"/>
            <a:ext cx="3445718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6431656" y="2094756"/>
            <a:ext cx="1524719" cy="265422"/>
            <a:chOff x="5076056" y="1988840"/>
            <a:chExt cx="1440160" cy="360040"/>
          </a:xfrm>
        </p:grpSpPr>
        <p:cxnSp>
          <p:nvCxnSpPr>
            <p:cNvPr id="91" name="직선 연결선 9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490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erberbreberbebr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94787"/>
            <a:ext cx="4104456" cy="13461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32"/>
          <p:cNvCxnSpPr/>
          <p:nvPr/>
        </p:nvCxnSpPr>
        <p:spPr>
          <a:xfrm>
            <a:off x="683568" y="2104281"/>
            <a:ext cx="3744416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27584" y="3284984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Spring -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데이터 소스 설정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(applicationContext.xml)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36096" y="3246075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Ibatis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-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SqlMapClient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객체 생성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(applicationContext.xml)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3075" name="Picture 3" descr="C:\Users\Administrator\Desktop\rtbtrbrbtrnnbbnvb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94786"/>
            <a:ext cx="4032448" cy="13461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오른쪽 화살표 39"/>
          <p:cNvSpPr/>
          <p:nvPr/>
        </p:nvSpPr>
        <p:spPr>
          <a:xfrm>
            <a:off x="4542656" y="2251852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/>
          <p:cNvCxnSpPr/>
          <p:nvPr/>
        </p:nvCxnSpPr>
        <p:spPr>
          <a:xfrm>
            <a:off x="5220072" y="2256681"/>
            <a:ext cx="3744416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오른쪽 화살표 41"/>
          <p:cNvSpPr/>
          <p:nvPr/>
        </p:nvSpPr>
        <p:spPr>
          <a:xfrm rot="5400000">
            <a:off x="6817487" y="3919818"/>
            <a:ext cx="405571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Administrator\Desktop\yuuy,yu,,hj,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570065"/>
            <a:ext cx="4032448" cy="10191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076056" y="5733256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Ibatis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-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SqlMapConfig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 생성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(sqlConfig.xml)</a:t>
            </a: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*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구문이 정의된 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xml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파일 등록</a:t>
            </a:r>
          </a:p>
          <a:p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6660232" y="5017368"/>
            <a:ext cx="2160240" cy="288032"/>
            <a:chOff x="5076056" y="1988840"/>
            <a:chExt cx="1440160" cy="360040"/>
          </a:xfrm>
        </p:grpSpPr>
        <p:cxnSp>
          <p:nvCxnSpPr>
            <p:cNvPr id="53" name="직선 연결선 5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3077" name="Picture 5" descr="C:\Users\Administrator\Desktop\yumuymuymuymuymy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82" y="4494262"/>
            <a:ext cx="4113102" cy="12461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오른쪽 화살표 68"/>
          <p:cNvSpPr/>
          <p:nvPr/>
        </p:nvSpPr>
        <p:spPr>
          <a:xfrm rot="10800000">
            <a:off x="4454463" y="4869160"/>
            <a:ext cx="405569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827584" y="5805264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구문 작성 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객체와 연결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(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sql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/cinedao.xml)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378386" y="4437112"/>
            <a:ext cx="2102556" cy="216024"/>
            <a:chOff x="5076056" y="1988840"/>
            <a:chExt cx="1440160" cy="360040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6" name="그룹 75"/>
          <p:cNvGrpSpPr/>
          <p:nvPr/>
        </p:nvGrpSpPr>
        <p:grpSpPr>
          <a:xfrm>
            <a:off x="1269691" y="6093296"/>
            <a:ext cx="1617550" cy="288032"/>
            <a:chOff x="5076056" y="1988840"/>
            <a:chExt cx="1440160" cy="360040"/>
          </a:xfrm>
        </p:grpSpPr>
        <p:cxnSp>
          <p:nvCxnSpPr>
            <p:cNvPr id="77" name="직선 연결선 76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4" name="직선 연결선 33"/>
          <p:cNvCxnSpPr/>
          <p:nvPr/>
        </p:nvCxnSpPr>
        <p:spPr>
          <a:xfrm flipV="1">
            <a:off x="6875457" y="2452636"/>
            <a:ext cx="1649363" cy="1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84660" y="2443748"/>
            <a:ext cx="1836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데이터 소스 주입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3568" y="951111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( 4. Spring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79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ytnfgbxgbxcv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6696744" cy="16759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763688" y="3672317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5. 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getSqlMapclientTemplate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()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를 이용해서 쿼리결과 객체 반환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                   (</a:t>
            </a:r>
            <a:r>
              <a:rPr lang="en-US" altLang="ko-KR" sz="1600" dirty="0" err="1">
                <a:latin typeface="HY강B" panose="02030600000101010101" pitchFamily="18" charset="-127"/>
                <a:ea typeface="HY강B" panose="02030600000101010101" pitchFamily="18" charset="-127"/>
              </a:rPr>
              <a:t>dao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/TimetableDaoImp.java)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2618259" y="3284984"/>
            <a:ext cx="4104456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100" name="Picture 4" descr="C:\Users\Administrator\Desktop\ukkuyku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913920"/>
            <a:ext cx="6696744" cy="495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오른쪽 화살표 63"/>
          <p:cNvSpPr/>
          <p:nvPr/>
        </p:nvSpPr>
        <p:spPr>
          <a:xfrm rot="5400000">
            <a:off x="4081183" y="4304238"/>
            <a:ext cx="405571" cy="43204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843808" y="5553236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6.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이 객체를 컨트롤러에서 사용 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(controller/TimetableController.java)</a:t>
            </a:r>
            <a:endParaRPr lang="ko-KR" altLang="en-US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5415998" y="5128617"/>
            <a:ext cx="2223771" cy="249932"/>
            <a:chOff x="5076056" y="1988840"/>
            <a:chExt cx="1440160" cy="360040"/>
          </a:xfrm>
        </p:grpSpPr>
        <p:cxnSp>
          <p:nvCxnSpPr>
            <p:cNvPr id="82" name="직선 연결선 8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그룹 85"/>
          <p:cNvGrpSpPr/>
          <p:nvPr/>
        </p:nvGrpSpPr>
        <p:grpSpPr>
          <a:xfrm>
            <a:off x="3778629" y="2456892"/>
            <a:ext cx="1945500" cy="249932"/>
            <a:chOff x="5076056" y="1988840"/>
            <a:chExt cx="1440160" cy="360040"/>
          </a:xfrm>
        </p:grpSpPr>
        <p:cxnSp>
          <p:nvCxnSpPr>
            <p:cNvPr id="87" name="직선 연결선 86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91" name="직선 연결선 90"/>
          <p:cNvCxnSpPr/>
          <p:nvPr/>
        </p:nvCxnSpPr>
        <p:spPr>
          <a:xfrm>
            <a:off x="5148064" y="3078485"/>
            <a:ext cx="2520280" cy="0"/>
          </a:xfrm>
          <a:prstGeom prst="line">
            <a:avLst/>
          </a:prstGeom>
          <a:ln>
            <a:solidFill>
              <a:srgbClr val="9966FF"/>
            </a:solidFill>
            <a:prstDash val="soli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3568" y="951111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( 4. Spring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DB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적용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3408" y="470512"/>
            <a:ext cx="1999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개발과정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34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캡처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164" y="1680881"/>
            <a:ext cx="4308321" cy="48317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>
          <a:xfrm>
            <a:off x="1941985" y="2284310"/>
            <a:ext cx="5473630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888200" y="4287868"/>
            <a:ext cx="5473630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001323" y="6044950"/>
            <a:ext cx="5473630" cy="0"/>
          </a:xfrm>
          <a:prstGeom prst="line">
            <a:avLst/>
          </a:prstGeom>
          <a:ln>
            <a:solidFill>
              <a:srgbClr val="9966FF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27" name="TextBox 26"/>
          <p:cNvSpPr txBox="1"/>
          <p:nvPr/>
        </p:nvSpPr>
        <p:spPr>
          <a:xfrm>
            <a:off x="683568" y="951111"/>
            <a:ext cx="255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메인 화면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CGB main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V="1">
            <a:off x="6444208" y="1634133"/>
            <a:ext cx="648072" cy="28803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7092280" y="1490117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52320" y="5340449"/>
            <a:ext cx="22322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세부설명 후 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메뉴와 링크</a:t>
            </a:r>
          </a:p>
          <a:p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6228184" y="5234533"/>
            <a:ext cx="1080120" cy="60425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7236296" y="5124425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452320" y="4984601"/>
            <a:ext cx="1080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링크버튼</a:t>
            </a:r>
            <a:endParaRPr lang="en-US" altLang="ko-KR" sz="1600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endParaRPr lang="en-US" altLang="ko-KR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308304" y="1701949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사용자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관리자 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로그인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08304" y="141277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로그인</a:t>
            </a:r>
            <a:endParaRPr lang="en-US" altLang="ko-KR" sz="1400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1816646" y="1740049"/>
            <a:ext cx="823724" cy="20497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1691680" y="1634133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683568" y="1850157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(menu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 부분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3568" y="1490117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Header</a:t>
            </a:r>
          </a:p>
        </p:txBody>
      </p:sp>
      <p:cxnSp>
        <p:nvCxnSpPr>
          <p:cNvPr id="77" name="직선 연결선 76"/>
          <p:cNvCxnSpPr/>
          <p:nvPr/>
        </p:nvCxnSpPr>
        <p:spPr>
          <a:xfrm>
            <a:off x="1816646" y="3036193"/>
            <a:ext cx="823724" cy="20497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1691680" y="2930277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630610" y="3074293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1600" dirty="0" err="1">
                <a:latin typeface="HY강B" pitchFamily="18" charset="-127"/>
                <a:ea typeface="HY강B" pitchFamily="18" charset="-127"/>
              </a:rPr>
              <a:t>jquery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 Page)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27584" y="2786261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Article</a:t>
            </a:r>
          </a:p>
        </p:txBody>
      </p:sp>
      <p:cxnSp>
        <p:nvCxnSpPr>
          <p:cNvPr id="82" name="직선 연결선 81"/>
          <p:cNvCxnSpPr/>
          <p:nvPr/>
        </p:nvCxnSpPr>
        <p:spPr>
          <a:xfrm>
            <a:off x="1725588" y="4980409"/>
            <a:ext cx="823724" cy="20497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1600622" y="4874493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539552" y="501850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세부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설명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36526" y="4730477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Article</a:t>
            </a:r>
          </a:p>
        </p:txBody>
      </p:sp>
      <p:cxnSp>
        <p:nvCxnSpPr>
          <p:cNvPr id="86" name="직선 연결선 85"/>
          <p:cNvCxnSpPr/>
          <p:nvPr/>
        </p:nvCxnSpPr>
        <p:spPr>
          <a:xfrm>
            <a:off x="1763688" y="6314653"/>
            <a:ext cx="785624" cy="2285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/>
          <p:cNvSpPr/>
          <p:nvPr/>
        </p:nvSpPr>
        <p:spPr>
          <a:xfrm>
            <a:off x="1566714" y="6218262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712143" y="607424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045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09772" y="63562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목차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75082" y="1320949"/>
            <a:ext cx="8280920" cy="5112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개요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ts val="2000"/>
              </a:lnSpc>
            </a:pP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프로젝트 주제 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ts val="2000"/>
              </a:lnSpc>
            </a:pP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개발 스펙 및 상세 기능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Project Architecture</a:t>
            </a:r>
          </a:p>
          <a:p>
            <a:pPr>
              <a:lnSpc>
                <a:spcPts val="2000"/>
              </a:lnSpc>
            </a:pPr>
            <a:r>
              <a:rPr lang="en-US" altLang="ko-KR" sz="1400" dirty="0" err="1">
                <a:latin typeface="HY강B" pitchFamily="18" charset="-127"/>
                <a:ea typeface="HY강B" pitchFamily="18" charset="-127"/>
              </a:rPr>
              <a:t>FrontEnd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ts val="2000"/>
              </a:lnSpc>
            </a:pPr>
            <a:r>
              <a:rPr lang="en-US" altLang="ko-KR" sz="1200" dirty="0" err="1">
                <a:latin typeface="HY강B" pitchFamily="18" charset="-127"/>
                <a:ea typeface="HY강B" pitchFamily="18" charset="-127"/>
              </a:rPr>
              <a:t>VueRouter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구성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ts val="2000"/>
              </a:lnSpc>
            </a:pP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컴포넌트 구성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ts val="2000"/>
              </a:lnSpc>
            </a:pPr>
            <a:r>
              <a:rPr lang="en-US" altLang="ko-KR" sz="1200" dirty="0" err="1">
                <a:latin typeface="HY강B" pitchFamily="18" charset="-127"/>
                <a:ea typeface="HY강B" pitchFamily="18" charset="-127"/>
              </a:rPr>
              <a:t>Vuex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상태 관리 도구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 err="1">
                <a:latin typeface="HY강B" pitchFamily="18" charset="-127"/>
                <a:ea typeface="HY강B" pitchFamily="18" charset="-127"/>
              </a:rPr>
              <a:t>BackEnd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ts val="2000"/>
              </a:lnSpc>
            </a:pP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사용자 인증 과정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ts val="2000"/>
              </a:lnSpc>
            </a:pP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접근 권한 제어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ts val="2000"/>
              </a:lnSpc>
            </a:pP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Class 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구조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ts val="2000"/>
              </a:lnSpc>
            </a:pP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기본적인 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Client 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요청 처리 과정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ts val="2000"/>
              </a:lnSpc>
            </a:pPr>
            <a:r>
              <a:rPr lang="en-US" altLang="ko-KR" sz="1400" dirty="0" err="1">
                <a:latin typeface="HY강B" pitchFamily="18" charset="-127"/>
                <a:ea typeface="HY강B" pitchFamily="18" charset="-127"/>
              </a:rPr>
              <a:t>DataBase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맺음말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ts val="2000"/>
              </a:lnSpc>
            </a:pP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프로젝트 주제 및 개발 스펙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ts val="2000"/>
              </a:lnSpc>
            </a:pP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프로젝트 상세 기능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																				</a:t>
            </a:r>
          </a:p>
        </p:txBody>
      </p:sp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nytntynhbvnvbnbvnbv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15" y="1988840"/>
            <a:ext cx="4605849" cy="3638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오른쪽 화살표 47"/>
          <p:cNvSpPr/>
          <p:nvPr/>
        </p:nvSpPr>
        <p:spPr>
          <a:xfrm>
            <a:off x="5436096" y="370199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3568" y="951111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회원가입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Join us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4172" y="224296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Join us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994172" y="2747020"/>
            <a:ext cx="2880320" cy="288032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조인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회원 가입페이지가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출력되고 양식을 입력하고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회원가입을 누르면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가입완료</a:t>
            </a:r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!</a:t>
            </a:r>
            <a:endParaRPr lang="ko-KR" altLang="en-US" sz="1600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marL="542925" lvl="0" indent="-276225">
              <a:lnSpc>
                <a:spcPct val="150000"/>
              </a:lnSpc>
              <a:buFont typeface="Wingdings" pitchFamily="2" charset="2"/>
              <a:buChar char="§"/>
              <a:tabLst>
                <a:tab pos="1162050" algn="l"/>
              </a:tabLst>
            </a:pPr>
            <a:endParaRPr lang="en-US" altLang="ko-KR" sz="1400" b="1" spc="-50" dirty="0">
              <a:solidFill>
                <a:schemeClr val="tx1">
                  <a:lumMod val="65000"/>
                  <a:lumOff val="3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487416" y="2055818"/>
            <a:ext cx="360040" cy="187146"/>
            <a:chOff x="5076056" y="1988840"/>
            <a:chExt cx="1440160" cy="360040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4108326" y="4249966"/>
            <a:ext cx="432048" cy="187146"/>
            <a:chOff x="5076056" y="1988840"/>
            <a:chExt cx="1440160" cy="36004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0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ukiukuik,n,n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73" y="1744042"/>
            <a:ext cx="4671382" cy="44932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903114" y="1954932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My page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03114" y="2458988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마이페이지</a:t>
            </a:r>
            <a:r>
              <a:rPr lang="ko-KR" altLang="en-US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를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회원의 상세정보와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예약정보를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확인할 수 있고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양식입력 후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수정도 가능하다</a:t>
            </a:r>
            <a:endParaRPr lang="en-US" altLang="ko-KR" sz="1400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365501" y="1799809"/>
            <a:ext cx="432048" cy="187146"/>
            <a:chOff x="5076056" y="1988840"/>
            <a:chExt cx="1440160" cy="360040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4080520" y="3995539"/>
            <a:ext cx="432048" cy="187146"/>
            <a:chOff x="5076056" y="1988840"/>
            <a:chExt cx="1440160" cy="360040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4" name="오른쪽 화살표 33"/>
          <p:cNvSpPr/>
          <p:nvPr/>
        </p:nvSpPr>
        <p:spPr>
          <a:xfrm>
            <a:off x="5364088" y="3740097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83568" y="951111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내 정보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en-US" altLang="ko-KR" sz="20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MyPage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45468" y="4461495"/>
            <a:ext cx="4214564" cy="1008112"/>
            <a:chOff x="5076056" y="1988840"/>
            <a:chExt cx="1440160" cy="360040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34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5940152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강B" pitchFamily="18" charset="-127"/>
                <a:ea typeface="HY강B" pitchFamily="18" charset="-127"/>
              </a:rPr>
              <a:t>Showing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현재상영작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Date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값과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현재날짜와 비교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개봉일이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지난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영화일 경우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그 영화를 출력</a:t>
            </a:r>
            <a:endParaRPr lang="en-US" altLang="ko-KR" sz="1400" b="1" spc="-50" dirty="0">
              <a:solidFill>
                <a:schemeClr val="tx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401126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83568" y="951111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현재 </a:t>
            </a:r>
            <a:r>
              <a:rPr lang="ko-KR" altLang="en-US" sz="20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상영작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Showing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8" name="Picture 3" descr="C:\Users\Administrator\Desktop\hjmhmhjmhmjh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0" y="1754110"/>
            <a:ext cx="4623314" cy="45164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58442" y="2924943"/>
            <a:ext cx="4445606" cy="959169"/>
            <a:chOff x="5076056" y="1988840"/>
            <a:chExt cx="1440160" cy="3600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7" name="직선 연결선 16"/>
          <p:cNvCxnSpPr/>
          <p:nvPr/>
        </p:nvCxnSpPr>
        <p:spPr>
          <a:xfrm flipV="1">
            <a:off x="3419872" y="1552988"/>
            <a:ext cx="583621" cy="249610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971857" y="1397918"/>
            <a:ext cx="216024" cy="181676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149781" y="1196752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Jquery </a:t>
            </a:r>
            <a:r>
              <a:rPr lang="ko-KR" altLang="en-US" sz="140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추가</a:t>
            </a:r>
            <a:endParaRPr lang="en-US" altLang="ko-KR" sz="1400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48268" y="1380075"/>
            <a:ext cx="11161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1050">
                <a:latin typeface="HY강B" pitchFamily="18" charset="-127"/>
                <a:ea typeface="HY강B" pitchFamily="18" charset="-127"/>
              </a:rPr>
              <a:t>영화</a:t>
            </a:r>
            <a:r>
              <a:rPr lang="en-US" altLang="ko-KR" sz="105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050">
                <a:latin typeface="HY강B" pitchFamily="18" charset="-127"/>
                <a:ea typeface="HY강B" pitchFamily="18" charset="-127"/>
              </a:rPr>
              <a:t>배너 </a:t>
            </a:r>
            <a:r>
              <a:rPr lang="en-US" altLang="ko-KR" sz="105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050" dirty="0"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93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5903114" y="20989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HY강B" pitchFamily="18" charset="-127"/>
                <a:ea typeface="HY강B" pitchFamily="18" charset="-127"/>
              </a:rPr>
              <a:t>Comming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3114" y="26030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상영예정작</a:t>
            </a:r>
            <a:r>
              <a:rPr lang="ko-KR" altLang="en-US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을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Date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값과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현재날짜와 비교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개봉일이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현재날짜를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지나지 않은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영화를 출력</a:t>
            </a:r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364088" y="38841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83568" y="951111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현재 </a:t>
            </a:r>
            <a:r>
              <a:rPr lang="ko-KR" altLang="en-US" sz="20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상영작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– </a:t>
            </a:r>
            <a:r>
              <a:rPr lang="en-US" altLang="ko-KR" sz="20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Comming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 descr="C:\Users\Administrator\Desktop\yujymymymy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4680520" cy="46415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05644" y="2996952"/>
            <a:ext cx="4536504" cy="1152128"/>
            <a:chOff x="5076056" y="1988840"/>
            <a:chExt cx="1440160" cy="3600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7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83568" y="951111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예약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Reserve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5" name="Picture 3" descr="C:\Users\Administrator\Desktop\rtntrvnvbtfbfg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3324225" cy="16859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707904" y="6165304"/>
            <a:ext cx="1839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기존 예약페이지</a:t>
            </a:r>
            <a:endParaRPr lang="en-US" altLang="ko-KR" sz="140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7" name="Picture 4" descr="C:\Users\Administrator\Desktop\ergreger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84" y="1700808"/>
            <a:ext cx="2608840" cy="17579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" descr="C:\Users\Administrator\Desktop\ergergerge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81128"/>
            <a:ext cx="4025372" cy="1224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C:\Users\Administrator\Desktop\wefwfwefewf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94" y="4348962"/>
            <a:ext cx="2800030" cy="15771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오른쪽 화살표 41"/>
          <p:cNvSpPr/>
          <p:nvPr/>
        </p:nvSpPr>
        <p:spPr>
          <a:xfrm>
            <a:off x="4716016" y="2492896"/>
            <a:ext cx="360040" cy="366591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 rot="5400000">
            <a:off x="6895935" y="3736711"/>
            <a:ext cx="320681" cy="360040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 rot="10800000">
            <a:off x="4974230" y="4934924"/>
            <a:ext cx="317850" cy="375395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>
            <a:off x="923975" y="2574429"/>
            <a:ext cx="2952328" cy="241500"/>
            <a:chOff x="5076056" y="1988840"/>
            <a:chExt cx="1440160" cy="360040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6641182" y="2738737"/>
            <a:ext cx="1584176" cy="241500"/>
            <a:chOff x="5076056" y="1988840"/>
            <a:chExt cx="1440160" cy="360040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725759" y="5280504"/>
            <a:ext cx="1234075" cy="241500"/>
            <a:chOff x="5076056" y="1988840"/>
            <a:chExt cx="1440160" cy="360040"/>
          </a:xfrm>
        </p:grpSpPr>
        <p:cxnSp>
          <p:nvCxnSpPr>
            <p:cNvPr id="80" name="직선 연결선 7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09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istrator\Desktop\tntyntynvbnvn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00807"/>
            <a:ext cx="3816424" cy="41044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779912" y="6165304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개선 예약페이지</a:t>
            </a:r>
            <a:r>
              <a:rPr lang="en-US" altLang="ko-KR" sz="140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074" name="Picture 2" descr="C:\Users\Administrator\Desktop\tymtmbnmbnmbn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2" y="1700808"/>
            <a:ext cx="4041115" cy="41044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456606" y="3531414"/>
            <a:ext cx="360040" cy="133487"/>
            <a:chOff x="5076056" y="1988840"/>
            <a:chExt cx="1440160" cy="3600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496119" y="2151906"/>
            <a:ext cx="484178" cy="205495"/>
            <a:chOff x="5076056" y="1988840"/>
            <a:chExt cx="1440160" cy="360040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오른쪽 화살표 15"/>
          <p:cNvSpPr/>
          <p:nvPr/>
        </p:nvSpPr>
        <p:spPr>
          <a:xfrm>
            <a:off x="4551283" y="3535724"/>
            <a:ext cx="401473" cy="395637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83568" y="951111"/>
            <a:ext cx="178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예약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Reserve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508104" y="4217790"/>
            <a:ext cx="2736304" cy="723378"/>
            <a:chOff x="5076056" y="1988840"/>
            <a:chExt cx="1440160" cy="360040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741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ui,iu,u,iu,u,u,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34" y="1748532"/>
            <a:ext cx="4701746" cy="46067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리뷰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Review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68144" y="2060848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HY강B" pitchFamily="18" charset="-127"/>
                <a:ea typeface="HY강B" pitchFamily="18" charset="-127"/>
              </a:rPr>
              <a:t>Review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68144" y="2564904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리뷰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영화에 대한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상세정보와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한 줄 평가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리뷰게시판을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영화마다 볼 수 있다</a:t>
            </a:r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5364088" y="3846013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30450" y="4293096"/>
            <a:ext cx="4445606" cy="959169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41116" y="2132856"/>
            <a:ext cx="4445606" cy="2088232"/>
            <a:chOff x="5076056" y="1988840"/>
            <a:chExt cx="1440160" cy="36004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761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istrator\Desktop\nyytnytntntyn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10" y="2173582"/>
            <a:ext cx="3680166" cy="41357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jiyoung\Downloads\wewgwgwgwe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6216" y="2106976"/>
            <a:ext cx="3678232" cy="420234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683568" y="951111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포토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Photo </a:t>
            </a: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32" name="직선 연결선 31"/>
          <p:cNvCxnSpPr>
            <a:endCxn id="33" idx="2"/>
          </p:cNvCxnSpPr>
          <p:nvPr/>
        </p:nvCxnSpPr>
        <p:spPr>
          <a:xfrm flipV="1">
            <a:off x="2515893" y="5085246"/>
            <a:ext cx="2920525" cy="796164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5436418" y="5001224"/>
            <a:ext cx="182539" cy="168043"/>
          </a:xfrm>
          <a:prstGeom prst="ellipse">
            <a:avLst/>
          </a:prstGeom>
          <a:solidFill>
            <a:srgbClr val="99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3810406" y="2358405"/>
            <a:ext cx="355926" cy="102957"/>
            <a:chOff x="5076056" y="1988840"/>
            <a:chExt cx="1440160" cy="360040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0" name="내용 개체 틀 2"/>
          <p:cNvSpPr txBox="1">
            <a:spLocks/>
          </p:cNvSpPr>
          <p:nvPr/>
        </p:nvSpPr>
        <p:spPr>
          <a:xfrm>
            <a:off x="683568" y="1508760"/>
            <a:ext cx="4427880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Photo 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영화 스냅샷</a:t>
            </a: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포스터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8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dministrator\Desktop\fnfgnfnfnfggn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4716016" cy="40881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951111"/>
            <a:ext cx="3116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영화 추가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3114" y="184482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>
                <a:latin typeface="HY강B" pitchFamily="18" charset="-127"/>
                <a:ea typeface="HY강B" pitchFamily="18" charset="-127"/>
              </a:rPr>
              <a:t>영화추가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903114" y="2348880"/>
            <a:ext cx="2880320" cy="334627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관리자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로 로그인시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 추가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메뉴가 생성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영화 추가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테이블에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영화를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추가할 수 있다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5419618" y="3629989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898178" y="2286397"/>
            <a:ext cx="3105869" cy="199644"/>
            <a:chOff x="5076056" y="1988840"/>
            <a:chExt cx="1440160" cy="360040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3933477" y="4653136"/>
            <a:ext cx="710531" cy="216024"/>
            <a:chOff x="5076056" y="1988840"/>
            <a:chExt cx="1440160" cy="360040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1898921" y="2276872"/>
            <a:ext cx="512839" cy="209169"/>
            <a:chOff x="5076056" y="1988840"/>
            <a:chExt cx="1440160" cy="360040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480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C:\Users\Administrator\Desktop\hynynyny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70" y="1772816"/>
            <a:ext cx="4618393" cy="44644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081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페이지 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영화수정</a:t>
            </a:r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03114" y="2132856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>
                <a:latin typeface="HY강B" pitchFamily="18" charset="-127"/>
                <a:ea typeface="HY강B" pitchFamily="18" charset="-127"/>
              </a:rPr>
              <a:t>영화 수정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03114" y="2636912"/>
            <a:ext cx="2880320" cy="280831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영화 수정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MOVIE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테이블에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영화를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삭제</a:t>
            </a:r>
            <a:r>
              <a:rPr lang="en-US" altLang="ko-KR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수정 할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 있다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5364088" y="371703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366403" y="3126846"/>
            <a:ext cx="666220" cy="258722"/>
            <a:chOff x="5076056" y="1988840"/>
            <a:chExt cx="1440160" cy="36004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736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76735" y="635626"/>
            <a:ext cx="47628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개요 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– </a:t>
            </a:r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주제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F84E972-A75E-40C9-A2BD-5DE692F519BC}"/>
              </a:ext>
            </a:extLst>
          </p:cNvPr>
          <p:cNvSpPr txBox="1">
            <a:spLocks/>
          </p:cNvSpPr>
          <p:nvPr/>
        </p:nvSpPr>
        <p:spPr>
          <a:xfrm>
            <a:off x="395536" y="1412776"/>
            <a:ext cx="8280920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웹 서비스 개발에 있어서 가장 기본적인 기능은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CRUD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기능이라고 생각합니다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이 기능들을 구현하며 </a:t>
            </a:r>
            <a:r>
              <a:rPr lang="en-US" altLang="ko-KR" sz="1400" dirty="0" err="1">
                <a:latin typeface="HY강B" pitchFamily="18" charset="-127"/>
                <a:ea typeface="HY강B" pitchFamily="18" charset="-127"/>
              </a:rPr>
              <a:t>FrontEnd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400" dirty="0" err="1">
                <a:latin typeface="HY강B" pitchFamily="18" charset="-127"/>
                <a:ea typeface="HY강B" pitchFamily="18" charset="-127"/>
              </a:rPr>
              <a:t>BackEnd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간의 통신 및 데이터 전달을 구현해 볼 수 있기 때문입니다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저의 포트폴리오 프로젝트는 기본적인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CRUD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기능을 가진 메모장을 만들며 각 메모장마다 고유의 메모를 </a:t>
            </a:r>
            <a:r>
              <a:rPr lang="ko-KR" altLang="en-US" sz="1400" dirty="0" err="1">
                <a:latin typeface="HY강B" pitchFamily="18" charset="-127"/>
                <a:ea typeface="HY강B" pitchFamily="18" charset="-127"/>
              </a:rPr>
              <a:t>작성할수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 있게 하였습니다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그리고 원하는 메모장을 다른 유저들 공유하여 같이 </a:t>
            </a:r>
            <a:r>
              <a:rPr lang="ko-KR" altLang="en-US" sz="1400" dirty="0" err="1">
                <a:latin typeface="HY강B" pitchFamily="18" charset="-127"/>
                <a:ea typeface="HY강B" pitchFamily="18" charset="-127"/>
              </a:rPr>
              <a:t>사용할수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 있도록 구현하였습니다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. 						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이 프로젝트는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Server Side Rendering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으로도 충분히 구현할 수 있지만 추후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Application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의 확장성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모바일 및 </a:t>
            </a:r>
            <a:r>
              <a:rPr lang="ko-KR" altLang="en-US" sz="1400" dirty="0" err="1">
                <a:latin typeface="HY강B" pitchFamily="18" charset="-127"/>
                <a:ea typeface="HY강B" pitchFamily="18" charset="-127"/>
              </a:rPr>
              <a:t>테블릿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을 위해서 </a:t>
            </a:r>
            <a:r>
              <a:rPr lang="en-US" altLang="ko-KR" sz="1400" dirty="0" err="1">
                <a:latin typeface="HY강B" pitchFamily="18" charset="-127"/>
                <a:ea typeface="HY강B" pitchFamily="18" charset="-127"/>
              </a:rPr>
              <a:t>BackEnd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를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RESTful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방식을 사용하여 구축하였습니다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스프링 부트를 사용하여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RESTful 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방식의 서버를 구축하기로 결정하였기 때문에 </a:t>
            </a:r>
            <a:r>
              <a:rPr lang="en-US" altLang="ko-KR" sz="1400" dirty="0" err="1">
                <a:latin typeface="HY강B" pitchFamily="18" charset="-127"/>
                <a:ea typeface="HY강B" pitchFamily="18" charset="-127"/>
              </a:rPr>
              <a:t>FrontEnd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SPA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를 구현하기 위하여 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Vue.js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를 사용하였습니다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.													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24CCD7-8E0F-46E4-BD77-5FB904F13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48" y="5229200"/>
            <a:ext cx="1472952" cy="1472952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31768EDC-E44E-414B-B353-1B67E1BBF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173" y="5301208"/>
            <a:ext cx="4320480" cy="11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istrator\Desktop\mmuymuymuymymuymu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11" y="1970062"/>
            <a:ext cx="4844777" cy="41420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38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상영관 추가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112790" y="2519375"/>
            <a:ext cx="595321" cy="216024"/>
            <a:chOff x="5076056" y="1988840"/>
            <a:chExt cx="1440160" cy="36004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5831106" y="220486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 dirty="0">
                <a:latin typeface="HY강B" pitchFamily="18" charset="-127"/>
                <a:ea typeface="HY강B" pitchFamily="18" charset="-127"/>
              </a:rPr>
              <a:t>상영관 추가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831106" y="2708920"/>
            <a:ext cx="2880320" cy="280831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상영관 추가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SEAT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상영관을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추가할 수 있다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292080" y="3789040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823345" y="3652453"/>
            <a:ext cx="1027369" cy="972108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57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G:\as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86203"/>
            <a:ext cx="4640214" cy="44367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35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상영관 수정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31106" y="2132856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pc="-50">
                <a:latin typeface="HY강B" pitchFamily="18" charset="-127"/>
                <a:ea typeface="HY강B" pitchFamily="18" charset="-127"/>
              </a:rPr>
              <a:t>상영관 수정</a:t>
            </a:r>
            <a:endParaRPr lang="ko-KR" altLang="en-US" b="1" spc="-5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831106" y="2636912"/>
            <a:ext cx="2880320" cy="280831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상영관 수정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SEAT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테이블의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상영관을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삭제</a:t>
            </a:r>
            <a:r>
              <a:rPr lang="en-US" altLang="ko-KR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수정할 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수 있다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20" name="오른쪽 화살표 19"/>
          <p:cNvSpPr/>
          <p:nvPr/>
        </p:nvSpPr>
        <p:spPr>
          <a:xfrm>
            <a:off x="5292080" y="3717032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2843808" y="2276872"/>
            <a:ext cx="648072" cy="216024"/>
            <a:chOff x="5076056" y="1988840"/>
            <a:chExt cx="1440160" cy="36004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320451" y="3892390"/>
            <a:ext cx="872459" cy="216024"/>
            <a:chOff x="5076056" y="1988840"/>
            <a:chExt cx="1440160" cy="3600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57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dministrator\Desktop\wevewvewvdxv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85" y="1844824"/>
            <a:ext cx="4682644" cy="42752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상영시간표관리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432838" y="2303616"/>
            <a:ext cx="689223" cy="177924"/>
            <a:chOff x="5076056" y="1988840"/>
            <a:chExt cx="1440160" cy="36004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5868144" y="1943576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HY강B" pitchFamily="18" charset="-127"/>
                <a:ea typeface="HY강B" pitchFamily="18" charset="-127"/>
              </a:rPr>
              <a:t>상영시간표관리</a:t>
            </a:r>
            <a:endParaRPr lang="en-US" altLang="ko-KR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68144" y="2447632"/>
            <a:ext cx="2880320" cy="3573656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상영시간표관리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관리자가 등록된 </a:t>
            </a:r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영화의 상영날짜</a:t>
            </a:r>
            <a:r>
              <a:rPr lang="en-US" altLang="ko-KR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 영화</a:t>
            </a:r>
            <a:r>
              <a:rPr lang="en-US" altLang="ko-KR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</a:p>
          <a:p>
            <a:pPr algn="ctr"/>
            <a:r>
              <a:rPr lang="ko-KR" altLang="en-US" u="sng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상영관을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결정할 수 있다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그리고 지금까지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등록한 영화상영 정보가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출력된다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5383138" y="3671768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115616" y="3429000"/>
            <a:ext cx="689223" cy="177924"/>
            <a:chOff x="5076056" y="1988840"/>
            <a:chExt cx="1440160" cy="360040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2142778" y="3435474"/>
            <a:ext cx="689223" cy="177924"/>
            <a:chOff x="5076056" y="1988840"/>
            <a:chExt cx="1440160" cy="360040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3275856" y="3435474"/>
            <a:ext cx="689223" cy="177924"/>
            <a:chOff x="5076056" y="1988840"/>
            <a:chExt cx="1440160" cy="360040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943025" y="3798405"/>
            <a:ext cx="3960440" cy="2069341"/>
            <a:chOff x="5076056" y="1988840"/>
            <a:chExt cx="1440160" cy="360040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327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uyjuyjuyjuykyukjm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37084"/>
            <a:ext cx="4968552" cy="41349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38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추가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683568" y="2367929"/>
            <a:ext cx="648072" cy="225549"/>
            <a:chOff x="5076056" y="1988840"/>
            <a:chExt cx="1440160" cy="360040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5901100" y="1844824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강B" pitchFamily="18" charset="-127"/>
                <a:ea typeface="HY강B" pitchFamily="18" charset="-127"/>
              </a:rPr>
              <a:t>관리자 추가</a:t>
            </a:r>
            <a:endParaRPr lang="en-US" altLang="ko-KR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01100" y="2348880"/>
            <a:ext cx="2880320" cy="3600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슈퍼계정</a:t>
            </a:r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으로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로그인시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관리자추가</a:t>
            </a:r>
            <a:r>
              <a:rPr lang="en-US" altLang="ko-KR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 삭제 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u="sng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메뉴가 생성</a:t>
            </a:r>
            <a:endParaRPr lang="en-US" altLang="ko-KR" u="sng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관리자 추가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슈퍼관리자가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관리자를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추가할 수 있다</a:t>
            </a:r>
            <a:r>
              <a:rPr lang="en-US" altLang="ko-KR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436096" y="3573016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355977" y="4509120"/>
            <a:ext cx="504056" cy="177924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83568" y="2358405"/>
            <a:ext cx="1296144" cy="235074"/>
            <a:chOff x="5076056" y="1988840"/>
            <a:chExt cx="1440160" cy="36004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252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muimymyumuymuymuymy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24" y="1968286"/>
            <a:ext cx="5026571" cy="38832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568" y="951111"/>
            <a:ext cx="335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페이지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- </a:t>
            </a:r>
            <a:r>
              <a:rPr lang="ko-KR" altLang="en-US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관리자 삭제 </a:t>
            </a:r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설명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12160" y="2348880"/>
            <a:ext cx="2880320" cy="432048"/>
          </a:xfrm>
          <a:prstGeom prst="rect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강B" pitchFamily="18" charset="-127"/>
                <a:ea typeface="HY강B" pitchFamily="18" charset="-127"/>
              </a:rPr>
              <a:t>관리자 삭제</a:t>
            </a:r>
            <a:endParaRPr lang="en-US" altLang="ko-KR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12160" y="2852936"/>
            <a:ext cx="2880320" cy="2592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80000">
                <a:schemeClr val="tx2">
                  <a:lumMod val="10000"/>
                  <a:lumOff val="9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9966FF"/>
                </a:solidFill>
                <a:latin typeface="HY강B" pitchFamily="18" charset="-127"/>
                <a:ea typeface="HY강B" pitchFamily="18" charset="-127"/>
              </a:rPr>
              <a:t>관리자삭제</a:t>
            </a:r>
            <a:endParaRPr lang="en-US" altLang="ko-KR" dirty="0">
              <a:solidFill>
                <a:srgbClr val="9966FF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메뉴를 누르면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슈퍼관리자가 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관리자를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HY강B" pitchFamily="18" charset="-127"/>
                <a:ea typeface="HY강B" pitchFamily="18" charset="-127"/>
              </a:rPr>
              <a:t>삭제할 수 있다</a:t>
            </a:r>
            <a:endParaRPr lang="en-US" altLang="ko-KR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508104" y="3573016"/>
            <a:ext cx="376518" cy="375075"/>
          </a:xfrm>
          <a:prstGeom prst="rightArrow">
            <a:avLst/>
          </a:prstGeom>
          <a:noFill/>
          <a:ln>
            <a:solidFill>
              <a:srgbClr val="AE78D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115616" y="2420888"/>
            <a:ext cx="720080" cy="216024"/>
            <a:chOff x="5076056" y="1988840"/>
            <a:chExt cx="1440160" cy="360040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4130427" y="3663305"/>
            <a:ext cx="344611" cy="177924"/>
            <a:chOff x="5076056" y="1988840"/>
            <a:chExt cx="1440160" cy="36004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790055" y="3409950"/>
            <a:ext cx="3152923" cy="1296144"/>
            <a:chOff x="5076056" y="1988840"/>
            <a:chExt cx="1440160" cy="360040"/>
          </a:xfrm>
        </p:grpSpPr>
        <p:cxnSp>
          <p:nvCxnSpPr>
            <p:cNvPr id="30" name="직선 연결선 29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4130427" y="4259188"/>
            <a:ext cx="344611" cy="177924"/>
            <a:chOff x="5076056" y="1988840"/>
            <a:chExt cx="1440160" cy="360040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81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( 404, 500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에러페이지 </a:t>
            </a: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32152" y="1508760"/>
            <a:ext cx="4427880" cy="48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응답 상태 코드별로 에러</a:t>
            </a: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페이지 지정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6" name="Picture 2" descr="C:\Users\Administrator\Desktop\dfgdfgfdgdf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76872"/>
            <a:ext cx="3888432" cy="3060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87624" y="5661248"/>
            <a:ext cx="1839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>
                <a:latin typeface="HY강B" pitchFamily="18" charset="-127"/>
                <a:ea typeface="HY강B" pitchFamily="18" charset="-127"/>
              </a:rPr>
              <a:t> 404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에러 페이지</a:t>
            </a:r>
            <a:endParaRPr lang="en-US" altLang="ko-KR" sz="140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8144" y="5661248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>
                <a:latin typeface="HY강B" pitchFamily="18" charset="-127"/>
                <a:ea typeface="HY강B" pitchFamily="18" charset="-127"/>
              </a:rPr>
              <a:t> 500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에러 페이지</a:t>
            </a:r>
            <a:endParaRPr lang="ko-KR" altLang="en-US" sz="14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027" name="Picture 3" descr="C:\Users\Administrator\Desktop\retertertr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3888432" cy="3060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87624" y="5897017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페이지 찾을수 없음</a:t>
            </a:r>
            <a:r>
              <a:rPr lang="en-US" altLang="ko-KR" sz="140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40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2160" y="5877272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소스 코드 오류 </a:t>
            </a:r>
            <a:r>
              <a:rPr lang="en-US" altLang="ko-KR" sz="1400"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1400"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6476488" y="4196705"/>
            <a:ext cx="674083" cy="216024"/>
            <a:chOff x="5076056" y="1988840"/>
            <a:chExt cx="1440160" cy="36004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2078925" y="4304717"/>
            <a:ext cx="674083" cy="216024"/>
            <a:chOff x="5076056" y="1988840"/>
            <a:chExt cx="1440160" cy="36004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95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83568" y="951111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</a:t>
            </a:r>
            <a:r>
              <a:rPr lang="ko-KR" altLang="en-US" sz="20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글입력폼 검사</a:t>
            </a:r>
            <a:r>
              <a:rPr lang="en-US" altLang="ko-KR" sz="2400" spc="-15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03408" y="47051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>
                <a:latin typeface="HY강B" pitchFamily="18" charset="-127"/>
                <a:ea typeface="HY강B" pitchFamily="18" charset="-127"/>
              </a:rPr>
              <a:t>프로젝트 설명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2050" name="Picture 2" descr="C:\Users\Administrator\Desktop\wewfwfwfwvw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21" y="2348880"/>
            <a:ext cx="4410200" cy="32720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gregergregre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81" y="2420888"/>
            <a:ext cx="2024211" cy="13836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gergerger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17" y="4056930"/>
            <a:ext cx="2009775" cy="14763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683568" y="1508760"/>
            <a:ext cx="4427880" cy="48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Javascript</a:t>
            </a:r>
            <a:r>
              <a:rPr lang="ko-KR" altLang="en-US" sz="1800" b="1">
                <a:solidFill>
                  <a:srgbClr val="3D3C3E"/>
                </a:solidFill>
                <a:latin typeface="HY강B" pitchFamily="18" charset="-127"/>
                <a:ea typeface="HY강B" pitchFamily="18" charset="-127"/>
              </a:rPr>
              <a:t>를 이용하여 입력값 유효성 검증</a:t>
            </a:r>
            <a:endParaRPr lang="en-US" altLang="ko-KR" sz="1800" b="1" dirty="0">
              <a:solidFill>
                <a:srgbClr val="3D3C3E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6" y="6001543"/>
            <a:ext cx="410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ko-KR" sz="140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>
                <a:latin typeface="HY강B" pitchFamily="18" charset="-127"/>
                <a:ea typeface="HY강B" pitchFamily="18" charset="-127"/>
              </a:rPr>
              <a:t>값이 제대로 들어왔는지 체크해서 경고창 출력</a:t>
            </a:r>
            <a:endParaRPr lang="en-US" altLang="ko-KR" sz="1400"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4617563" y="3112707"/>
            <a:ext cx="1365042" cy="388302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624012" y="3653409"/>
            <a:ext cx="1390229" cy="1077476"/>
          </a:xfrm>
          <a:prstGeom prst="line">
            <a:avLst/>
          </a:prstGeom>
          <a:ln w="19050">
            <a:solidFill>
              <a:srgbClr val="9966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760654" y="3404021"/>
            <a:ext cx="848921" cy="309667"/>
            <a:chOff x="5076056" y="1988840"/>
            <a:chExt cx="1440160" cy="360040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076056" y="198884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651621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076056" y="1988840"/>
              <a:ext cx="0" cy="36004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076056" y="2348880"/>
              <a:ext cx="1440160" cy="0"/>
            </a:xfrm>
            <a:prstGeom prst="line">
              <a:avLst/>
            </a:prstGeom>
            <a:ln>
              <a:solidFill>
                <a:srgbClr val="9966FF"/>
              </a:solidFill>
              <a:prstDash val="sysDot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650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51111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3408" y="470512"/>
            <a:ext cx="1545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코멘트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8194" name="Picture 2" descr="E:\1383119408_e32c-6e2dc212_face_decorate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315" y="4604226"/>
            <a:ext cx="991259" cy="13162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모서리가 둥근 직사각형 10"/>
          <p:cNvSpPr/>
          <p:nvPr/>
        </p:nvSpPr>
        <p:spPr>
          <a:xfrm>
            <a:off x="2411760" y="4077072"/>
            <a:ext cx="6408712" cy="23042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좋은 프로젝트의 조건은 개개인의 뛰어난 역량이 아니라 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팀원들 간의 원활한 커뮤니케이션과 팀워크라는 것을 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프로젝트를 하면서 크게 느꼈습니다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우리 팀이 서로 배려하고 맡은 바 최선을 다한 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훌륭한 팀워크 덕분에 좋은 결과물이 나왔다고 생각합니다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짧은 기간이었지만 모두들 고생하셨습니다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763688" y="5292497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51720" y="5004465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36512" y="601257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이지영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(26)</a:t>
            </a:r>
          </a:p>
          <a:p>
            <a:pPr algn="ctr"/>
            <a:r>
              <a:rPr lang="ko-KR" altLang="en-US" sz="1600" dirty="0" err="1">
                <a:latin typeface="HY강B" pitchFamily="18" charset="-127"/>
                <a:ea typeface="HY강B" pitchFamily="18" charset="-127"/>
              </a:rPr>
              <a:t>모바일시스템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 공학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11760" y="1412776"/>
            <a:ext cx="6408712" cy="23719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763688" y="2772217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051720" y="2484185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496" y="349229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HY강B" pitchFamily="18" charset="-127"/>
                <a:ea typeface="HY강B" pitchFamily="18" charset="-127"/>
              </a:rPr>
              <a:t>손영준</a:t>
            </a:r>
            <a:r>
              <a:rPr lang="en-US" altLang="ko-KR" sz="1600">
                <a:latin typeface="HY강B" pitchFamily="18" charset="-127"/>
                <a:ea typeface="HY강B" pitchFamily="18" charset="-127"/>
              </a:rPr>
              <a:t>(27)-</a:t>
            </a:r>
            <a:r>
              <a:rPr lang="ko-KR" altLang="en-US" sz="1600">
                <a:latin typeface="HY강B" pitchFamily="18" charset="-127"/>
                <a:ea typeface="HY강B" pitchFamily="18" charset="-127"/>
              </a:rPr>
              <a:t>팀장</a:t>
            </a:r>
            <a:endParaRPr lang="en-US" altLang="ko-KR" sz="1600" dirty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z="1600">
                <a:latin typeface="HY강B" pitchFamily="18" charset="-127"/>
                <a:ea typeface="HY강B" pitchFamily="18" charset="-127"/>
              </a:rPr>
              <a:t>디스플레이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공학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88534" y="1464906"/>
            <a:ext cx="62319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팀의 리더로서 저 하나의 생각이 팀 성과에 많은 영향을 미친다고 생각해 적지 않은 부담감을 않고 프로젝트에 임했습니다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시간이 넉넉하지 않아 전략과 시간관리의 중요성을 다시금 느꼈고 팀원들의 적극적이고 협동하는 자세에 많은 고마움을 느낍니다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모두들 수고하셨고 좋은 곳에 취업해서  나중에 현업에서 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봤으면 좋겠습니다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  <a:p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4" y="2060848"/>
            <a:ext cx="971080" cy="12961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84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51111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3408" y="470512"/>
            <a:ext cx="1545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코멘트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411760" y="3933056"/>
            <a:ext cx="6408712" cy="25922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새로운 내용을 배우고 마치기 전 프로젝트를 </a:t>
            </a:r>
            <a:r>
              <a:rPr lang="ko-KR" altLang="en-US" sz="1600">
                <a:latin typeface="HY강B" pitchFamily="18" charset="-127"/>
                <a:ea typeface="HY강B" pitchFamily="18" charset="-127"/>
              </a:rPr>
              <a:t>진행하면서 </a:t>
            </a:r>
            <a:endParaRPr lang="en-US" altLang="ko-KR" sz="160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latin typeface="HY강B" pitchFamily="18" charset="-127"/>
                <a:ea typeface="HY강B" pitchFamily="18" charset="-127"/>
              </a:rPr>
              <a:t>많은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일들이 있었습니다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하지만 하나하나 해결해 나아간 것이 큰 자신감과 </a:t>
            </a:r>
            <a:r>
              <a:rPr lang="ko-KR" altLang="en-US" sz="1600">
                <a:latin typeface="HY강B" pitchFamily="18" charset="-127"/>
                <a:ea typeface="HY강B" pitchFamily="18" charset="-127"/>
              </a:rPr>
              <a:t>성취감으로 </a:t>
            </a:r>
            <a:endParaRPr lang="en-US" altLang="ko-KR" sz="160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latin typeface="HY강B" pitchFamily="18" charset="-127"/>
                <a:ea typeface="HY강B" pitchFamily="18" charset="-127"/>
              </a:rPr>
              <a:t>이어졌습니다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언제 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5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달이 지났는지도 모르게 프로젝트 발표를 하고 있을 때는 벅참과 동시에 서운함도 몰려왔습니다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모두들 고생하셨습니다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12" name="타원 11"/>
          <p:cNvSpPr/>
          <p:nvPr/>
        </p:nvSpPr>
        <p:spPr>
          <a:xfrm>
            <a:off x="1763688" y="522048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051720" y="4932457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5496" y="5940569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HY강B" pitchFamily="18" charset="-127"/>
                <a:ea typeface="HY강B" pitchFamily="18" charset="-127"/>
              </a:rPr>
              <a:t>최재훈</a:t>
            </a:r>
            <a:r>
              <a:rPr lang="en-US" altLang="ko-KR" sz="1600">
                <a:latin typeface="HY강B" pitchFamily="18" charset="-127"/>
                <a:ea typeface="HY강B" pitchFamily="18" charset="-127"/>
              </a:rPr>
              <a:t>(25)</a:t>
            </a:r>
            <a:endParaRPr lang="en-US" altLang="ko-KR" sz="1600" dirty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z="1600" dirty="0" err="1">
                <a:latin typeface="HY강B" pitchFamily="18" charset="-127"/>
                <a:ea typeface="HY강B" pitchFamily="18" charset="-127"/>
              </a:rPr>
              <a:t>모바일시스템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 공학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11760" y="1628800"/>
            <a:ext cx="6408712" cy="20795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처음에 역할을 배정받았을 때 해낼 수 있을지 걱정스러웠지만 도움을 주고 받으면서 맡은 일을 끝낼 수 있었습니다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그 과정에서 팀 프로젝트에서 커뮤니케이션이 왜 중요한지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체감 했고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빠듯한 일정에도 팀원모두 협동하여 </a:t>
            </a:r>
            <a:endParaRPr lang="en-US" altLang="ko-KR" sz="1600" dirty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좋은 결과를 이끌어 내서 자랑스럽습니다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</a:t>
            </a:r>
          </a:p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763688" y="2772217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051720" y="2484185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496" y="3492297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김인영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(25)</a:t>
            </a:r>
          </a:p>
          <a:p>
            <a:pPr algn="ctr"/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컴퓨터 공학</a:t>
            </a:r>
          </a:p>
        </p:txBody>
      </p:sp>
      <p:pic>
        <p:nvPicPr>
          <p:cNvPr id="3074" name="Picture 2" descr="C:\Users\Administrator\Desktop\이력서사진_김인영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96398"/>
            <a:ext cx="1094716" cy="15326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IMG_8843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2" y="4437112"/>
            <a:ext cx="1079500" cy="1438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19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51111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3408" y="470512"/>
            <a:ext cx="1545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코멘트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11760" y="2636912"/>
            <a:ext cx="6408712" cy="244827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이번 프로젝트를 하면서 전공과 관련된 새로운 지식들과 </a:t>
            </a:r>
            <a:endParaRPr lang="en-US" altLang="ko-KR" sz="1600" dirty="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더불어 협동의 중요성에 대해 배울 수 있었습니다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조장의 리더십과 훌륭한 조원들이 협동함으로써 보다 나은 프로젝트를 진행할 수 있었다고 생각합니다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앞으로도 끊임없이 배우며 훌륭한 프로그래머가 될 수 </a:t>
            </a:r>
            <a:r>
              <a:rPr lang="ko-KR" altLang="en-US" sz="1600">
                <a:latin typeface="HY강B" pitchFamily="18" charset="-127"/>
                <a:ea typeface="HY강B" pitchFamily="18" charset="-127"/>
              </a:rPr>
              <a:t>있는 </a:t>
            </a:r>
            <a:endParaRPr lang="en-US" altLang="ko-KR" sz="1600">
              <a:latin typeface="HY강B" pitchFamily="18" charset="-127"/>
              <a:ea typeface="HY강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latin typeface="HY강B" pitchFamily="18" charset="-127"/>
                <a:ea typeface="HY강B" pitchFamily="18" charset="-127"/>
              </a:rPr>
              <a:t>한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걸음이 된 거 같습니다</a:t>
            </a:r>
            <a:r>
              <a:rPr lang="en-US" altLang="ko-KR" sz="1600" dirty="0"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763688" y="3780329"/>
            <a:ext cx="144016" cy="1440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051720" y="3492297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-36512" y="4500409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HY강B" pitchFamily="18" charset="-127"/>
                <a:ea typeface="HY강B" pitchFamily="18" charset="-127"/>
              </a:rPr>
              <a:t>이병근</a:t>
            </a:r>
            <a:r>
              <a:rPr lang="en-US" altLang="ko-KR" sz="1600">
                <a:latin typeface="HY강B" pitchFamily="18" charset="-127"/>
                <a:ea typeface="HY강B" pitchFamily="18" charset="-127"/>
              </a:rPr>
              <a:t>(25)</a:t>
            </a:r>
            <a:endParaRPr lang="en-US" altLang="ko-KR" sz="1600" dirty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z="1600">
                <a:latin typeface="HY강B" pitchFamily="18" charset="-127"/>
                <a:ea typeface="HY강B" pitchFamily="18" charset="-127"/>
              </a:rPr>
              <a:t>컴퓨터 </a:t>
            </a:r>
            <a:r>
              <a:rPr lang="ko-KR" altLang="en-US" sz="1600" dirty="0">
                <a:latin typeface="HY강B" pitchFamily="18" charset="-127"/>
                <a:ea typeface="HY강B" pitchFamily="18" charset="-127"/>
              </a:rPr>
              <a:t>공학</a:t>
            </a:r>
          </a:p>
        </p:txBody>
      </p:sp>
      <p:pic>
        <p:nvPicPr>
          <p:cNvPr id="4098" name="Picture 2" descr="C:\Users\Administrator\Desktop\이병근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1134127" cy="15121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5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132D1E-C512-4B60-BB23-2EC139CCB848}"/>
              </a:ext>
            </a:extLst>
          </p:cNvPr>
          <p:cNvSpPr/>
          <p:nvPr/>
        </p:nvSpPr>
        <p:spPr>
          <a:xfrm>
            <a:off x="676735" y="635626"/>
            <a:ext cx="64716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개요 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– </a:t>
            </a:r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개발 </a:t>
            </a:r>
            <a:r>
              <a:rPr lang="ko-KR" altLang="en-US" sz="3600" b="1" dirty="0" err="1">
                <a:latin typeface="HY강B" pitchFamily="18" charset="-127"/>
                <a:ea typeface="HY강B" pitchFamily="18" charset="-127"/>
              </a:rPr>
              <a:t>스팩</a:t>
            </a:r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 및 상세 기능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9D1A08F-7964-480F-9664-CEA8311D257F}"/>
              </a:ext>
            </a:extLst>
          </p:cNvPr>
          <p:cNvSpPr txBox="1">
            <a:spLocks/>
          </p:cNvSpPr>
          <p:nvPr/>
        </p:nvSpPr>
        <p:spPr>
          <a:xfrm>
            <a:off x="395536" y="1412776"/>
            <a:ext cx="8280920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개발 </a:t>
            </a:r>
            <a:r>
              <a:rPr lang="ko-KR" altLang="en-US" sz="1600" b="1" dirty="0" err="1">
                <a:latin typeface="HY강B" pitchFamily="18" charset="-127"/>
                <a:ea typeface="HY강B" pitchFamily="18" charset="-127"/>
              </a:rPr>
              <a:t>스팩</a:t>
            </a:r>
            <a:endParaRPr lang="en-US" altLang="ko-KR" sz="1600" b="1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4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b="1" dirty="0">
                <a:latin typeface="HY강B" pitchFamily="18" charset="-127"/>
                <a:ea typeface="HY강B" pitchFamily="18" charset="-127"/>
              </a:rPr>
              <a:t>상세 기능</a:t>
            </a:r>
            <a:endParaRPr lang="en-US" altLang="ko-KR" sz="1600" b="1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CE0B48-5381-48D2-A521-A5C3C589B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858516"/>
            <a:ext cx="1346384" cy="21901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0D61916-1C2E-49A5-96AB-5E743785E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975" y="1772816"/>
            <a:ext cx="1574021" cy="15841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EDB2C4-80E5-463E-B6A4-B38A2F0F9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4365104"/>
            <a:ext cx="2448272" cy="7582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6AF743-9944-487F-A7D1-3E6C65A51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697" y="5162620"/>
            <a:ext cx="2592288" cy="1539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B8F19B-AFE7-48F0-A871-C8B5582234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6421" y="4365104"/>
            <a:ext cx="3907919" cy="11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951111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3408" y="470512"/>
            <a:ext cx="39645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>
                <a:latin typeface="HY강B" pitchFamily="18" charset="-127"/>
                <a:ea typeface="HY강B" pitchFamily="18" charset="-127"/>
              </a:rPr>
              <a:t>취업아카데미 후기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979712" y="1354836"/>
            <a:ext cx="6876764" cy="508631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180528" y="4386590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HY강B" pitchFamily="18" charset="-127"/>
                <a:ea typeface="HY강B" pitchFamily="18" charset="-127"/>
              </a:rPr>
              <a:t>1</a:t>
            </a:r>
            <a:r>
              <a:rPr lang="ko-KR" altLang="en-US" sz="1600">
                <a:latin typeface="HY강B" pitchFamily="18" charset="-127"/>
                <a:ea typeface="HY강B" pitchFamily="18" charset="-127"/>
              </a:rPr>
              <a:t>팀 일동</a:t>
            </a:r>
            <a:endParaRPr lang="ko-KR" altLang="en-US" sz="1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1896" y="1441514"/>
            <a:ext cx="7056784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부족한 저희들을 위해 헌신적으로 교육해주신 </a:t>
            </a:r>
            <a:r>
              <a:rPr lang="ko-KR" altLang="en-US" sz="1600" b="1" dirty="0">
                <a:latin typeface="HY강B" panose="02030600000101010101" pitchFamily="18" charset="-127"/>
                <a:ea typeface="HY강B" panose="02030600000101010101" pitchFamily="18" charset="-127"/>
              </a:rPr>
              <a:t>유경민 강사님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아침에 저희들이 늦지 않도록 사랑의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?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문자 날려주시는 </a:t>
            </a:r>
            <a:r>
              <a:rPr lang="ko-KR" altLang="en-US" sz="1600" b="1" dirty="0">
                <a:latin typeface="HY강B" panose="02030600000101010101" pitchFamily="18" charset="-127"/>
                <a:ea typeface="HY강B" panose="02030600000101010101" pitchFamily="18" charset="-127"/>
              </a:rPr>
              <a:t>김지원</a:t>
            </a:r>
            <a:r>
              <a:rPr lang="ko-KR" altLang="en-US" sz="1600" b="1">
                <a:latin typeface="HY강B" panose="02030600000101010101" pitchFamily="18" charset="-127"/>
                <a:ea typeface="HY강B" panose="02030600000101010101" pitchFamily="18" charset="-127"/>
              </a:rPr>
              <a:t> 부강사님</a:t>
            </a:r>
            <a:endParaRPr lang="en-US" altLang="ko-KR" sz="1600" b="1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그리고 아카데미를 듣게 해주신 </a:t>
            </a:r>
            <a:r>
              <a:rPr lang="ko-KR" altLang="en-US" sz="1600" b="1">
                <a:latin typeface="HY강B" panose="02030600000101010101" pitchFamily="18" charset="-127"/>
                <a:ea typeface="HY강B" panose="02030600000101010101" pitchFamily="18" charset="-127"/>
              </a:rPr>
              <a:t>홍성수 교수님</a:t>
            </a: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과</a:t>
            </a:r>
            <a:r>
              <a:rPr lang="ko-KR" altLang="en-US" sz="1600" b="1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그 외</a:t>
            </a:r>
            <a:r>
              <a:rPr lang="ko-KR" altLang="en-US" sz="1600" b="1">
                <a:latin typeface="HY강B" panose="02030600000101010101" pitchFamily="18" charset="-127"/>
                <a:ea typeface="HY강B" panose="02030600000101010101" pitchFamily="18" charset="-127"/>
              </a:rPr>
              <a:t> 롯데 관계자분들</a:t>
            </a:r>
            <a:br>
              <a:rPr lang="ko-KR" altLang="en-US" sz="1600" b="1" dirty="0">
                <a:solidFill>
                  <a:srgbClr val="855FAF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지난 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개월 동안</a:t>
            </a: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 이 분들이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계셨기에 무사히 교육과정을</a:t>
            </a:r>
            <a:endParaRPr lang="en-US" altLang="ko-KR" sz="1600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 이수할 수 있었습니다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교육과정 동안 프로그래밍 기술과 다양한 취업 프로그램으로 인해 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저희들은 취업에 대한 자신감과 가치를 더욱 상승시킬 수 있었습니다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그리고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이번 교육을 받으면서 조금 아쉬웠던 부분이 있다면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교육시간이 조금 더 주어졌으면 하는 바람이었습니다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개월간의 교육과정이 우리 모두의 멋진 인생의 한 부분이 되기를 </a:t>
            </a: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간절히 </a:t>
            </a:r>
            <a:endParaRPr lang="en-US" altLang="ko-KR" sz="160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>
                <a:latin typeface="HY강B" panose="02030600000101010101" pitchFamily="18" charset="-127"/>
                <a:ea typeface="HY강B" panose="02030600000101010101" pitchFamily="18" charset="-127"/>
              </a:rPr>
              <a:t>소망하며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앞으로 저희들의 인생에 큰 자산으로 남아 있을 것입니다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b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rPr>
              <a:t>달간 모두들 고생하셨습니다</a:t>
            </a:r>
            <a:r>
              <a:rPr lang="en-US" altLang="ko-KR" sz="1600" dirty="0"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HY강B" panose="02030600000101010101" pitchFamily="18" charset="-127"/>
                <a:ea typeface="HY강B" panose="02030600000101010101" pitchFamily="18" charset="-127"/>
              </a:rPr>
              <a:t>감사합니다</a:t>
            </a:r>
            <a:r>
              <a:rPr lang="en-US" altLang="ko-KR" b="1" dirty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2000" b="1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6146" name="Picture 2" descr="C:\Users\Administrator\Downloads\kakao2\Screenshot_2013-10-30-14-53-24_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39311"/>
            <a:ext cx="1483508" cy="13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619672" y="3284984"/>
            <a:ext cx="216024" cy="2160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7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187624" y="2046012"/>
            <a:ext cx="6305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CGB</a:t>
            </a:r>
            <a:r>
              <a:rPr lang="en-US" altLang="ko-KR" sz="720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 Cinema </a:t>
            </a:r>
            <a:endParaRPr lang="ko-KR" altLang="en-US" sz="7200" dirty="0">
              <a:blipFill>
                <a:blip r:embed="rId2"/>
                <a:stretch>
                  <a:fillRect/>
                </a:stretch>
              </a:blip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51424" y="1988938"/>
            <a:ext cx="489870" cy="26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20253119">
            <a:off x="4018223" y="1814091"/>
            <a:ext cx="481179" cy="86247"/>
            <a:chOff x="4058010" y="1430028"/>
            <a:chExt cx="792088" cy="167026"/>
          </a:xfrm>
        </p:grpSpPr>
        <p:sp>
          <p:nvSpPr>
            <p:cNvPr id="7" name="직사각형 6"/>
            <p:cNvSpPr/>
            <p:nvPr/>
          </p:nvSpPr>
          <p:spPr>
            <a:xfrm>
              <a:off x="4058010" y="1439198"/>
              <a:ext cx="792088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211960" y="1438654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364602" y="1453038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525870" y="1430028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692522" y="1438654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211674" y="1700808"/>
            <a:ext cx="28264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SPEC Team</a:t>
            </a:r>
            <a:endParaRPr lang="ko-KR" altLang="en-US" sz="4400">
              <a:blipFill>
                <a:blip r:embed="rId2"/>
                <a:stretch>
                  <a:fillRect/>
                </a:stretch>
              </a:blipFill>
              <a:latin typeface="HY강B" pitchFamily="18" charset="-127"/>
              <a:ea typeface="HY강B" pitchFamily="18" charset="-127"/>
            </a:endParaRPr>
          </a:p>
          <a:p>
            <a:endParaRPr lang="ko-KR" altLang="en-US" sz="4400" dirty="0">
              <a:blipFill>
                <a:blip r:embed="rId2"/>
                <a:stretch>
                  <a:fillRect/>
                </a:stretch>
              </a:blip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34754" y="3308791"/>
            <a:ext cx="9042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rPr>
              <a:t>Reveal</a:t>
            </a:r>
            <a:endParaRPr lang="ko-KR" altLang="en-US" sz="7200" dirty="0">
              <a:blipFill>
                <a:blip r:embed="rId2"/>
                <a:stretch>
                  <a:fillRect/>
                </a:stretch>
              </a:blip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7044655" y="4249663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400"/>
              <a:t> 시현</a:t>
            </a:r>
            <a:endParaRPr lang="ko-KR" altLang="en-US" sz="1400" dirty="0">
              <a:latin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36827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"/>
          <p:cNvGrpSpPr/>
          <p:nvPr/>
        </p:nvGrpSpPr>
        <p:grpSpPr>
          <a:xfrm>
            <a:off x="1763688" y="2265306"/>
            <a:ext cx="5006499" cy="1803135"/>
            <a:chOff x="2483768" y="2333143"/>
            <a:chExt cx="5006499" cy="1803135"/>
          </a:xfrm>
        </p:grpSpPr>
        <p:sp>
          <p:nvSpPr>
            <p:cNvPr id="10" name="TextBox 9"/>
            <p:cNvSpPr txBox="1"/>
            <p:nvPr/>
          </p:nvSpPr>
          <p:spPr>
            <a:xfrm>
              <a:off x="2483768" y="2333143"/>
              <a:ext cx="152477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blipFill>
                    <a:blip r:embed="rId2"/>
                    <a:stretch>
                      <a:fillRect/>
                    </a:stretch>
                  </a:blipFill>
                  <a:latin typeface="HY강B" pitchFamily="18" charset="-127"/>
                  <a:ea typeface="HY강B" pitchFamily="18" charset="-127"/>
                </a:rPr>
                <a:t>To be</a:t>
              </a:r>
              <a:endParaRPr lang="ko-KR" altLang="en-US" sz="4400" dirty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83768" y="2689728"/>
              <a:ext cx="500649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dirty="0">
                  <a:blipFill>
                    <a:blip r:embed="rId2"/>
                    <a:stretch>
                      <a:fillRect/>
                    </a:stretch>
                  </a:blipFill>
                  <a:latin typeface="HY강B" pitchFamily="18" charset="-127"/>
                  <a:ea typeface="HY강B" pitchFamily="18" charset="-127"/>
                </a:rPr>
                <a:t>Continued</a:t>
              </a:r>
              <a:endParaRPr lang="ko-KR" altLang="en-US" sz="8800" dirty="0">
                <a:blipFill>
                  <a:blip r:embed="rId2"/>
                  <a:stretch>
                    <a:fillRect/>
                  </a:stretch>
                </a:blipFill>
                <a:latin typeface="HY강B" pitchFamily="18" charset="-127"/>
                <a:ea typeface="HY강B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 flipH="1">
            <a:off x="2987824" y="3933056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400" dirty="0"/>
              <a:t> 다음에는 조금 더 발전 된 프로젝트로 찾아 뵙겠습니다</a:t>
            </a:r>
            <a:r>
              <a:rPr lang="en-US" altLang="ko-KR" sz="1400" dirty="0"/>
              <a:t>.</a:t>
            </a:r>
            <a:endParaRPr lang="ko-KR" altLang="en-US" sz="1400" dirty="0">
              <a:latin typeface="Cambria Math" pitchFamily="18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326344" y="2562960"/>
            <a:ext cx="489870" cy="261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20253119">
            <a:off x="3293143" y="2388113"/>
            <a:ext cx="481179" cy="86247"/>
            <a:chOff x="4058010" y="1430028"/>
            <a:chExt cx="792088" cy="167026"/>
          </a:xfrm>
        </p:grpSpPr>
        <p:sp>
          <p:nvSpPr>
            <p:cNvPr id="22" name="직사각형 21"/>
            <p:cNvSpPr/>
            <p:nvPr/>
          </p:nvSpPr>
          <p:spPr>
            <a:xfrm>
              <a:off x="4058010" y="1439198"/>
              <a:ext cx="792088" cy="144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4211960" y="1438654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4364602" y="1453038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525870" y="1430028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692522" y="1438654"/>
              <a:ext cx="0" cy="1440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194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755576" y="5233401"/>
            <a:ext cx="3619679" cy="1560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JWT 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통한 로그인 관리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Vue.js Framework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를 이용한 </a:t>
            </a:r>
            <a:r>
              <a:rPr lang="en-US" altLang="ko-KR" sz="1200" dirty="0" err="1">
                <a:latin typeface="HY강B" pitchFamily="18" charset="-127"/>
                <a:ea typeface="HY강B" pitchFamily="18" charset="-127"/>
              </a:rPr>
              <a:t>FrontEnd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>
                <a:latin typeface="HY강B" pitchFamily="18" charset="-127"/>
                <a:ea typeface="HY강B" pitchFamily="18" charset="-127"/>
              </a:rPr>
              <a:t>Bootstrap-</a:t>
            </a:r>
            <a:r>
              <a:rPr lang="en-US" altLang="ko-KR" sz="1000" dirty="0" err="1">
                <a:latin typeface="HY강B" pitchFamily="18" charset="-127"/>
                <a:ea typeface="HY강B" pitchFamily="18" charset="-127"/>
              </a:rPr>
              <a:t>vue</a:t>
            </a:r>
            <a:r>
              <a:rPr lang="ko-KR" altLang="en-US" sz="1000" dirty="0">
                <a:latin typeface="HY강B" pitchFamily="18" charset="-127"/>
                <a:ea typeface="HY강B" pitchFamily="18" charset="-127"/>
              </a:rPr>
              <a:t>를 이용한 </a:t>
            </a:r>
            <a:r>
              <a:rPr lang="en-US" altLang="ko-KR" sz="1000" dirty="0">
                <a:latin typeface="HY강B" pitchFamily="18" charset="-127"/>
                <a:ea typeface="HY강B" pitchFamily="18" charset="-127"/>
              </a:rPr>
              <a:t>component</a:t>
            </a:r>
            <a:r>
              <a:rPr lang="ko-KR" altLang="en-US" sz="1000" dirty="0">
                <a:latin typeface="HY강B" pitchFamily="18" charset="-127"/>
                <a:ea typeface="HY강B" pitchFamily="18" charset="-127"/>
              </a:rPr>
              <a:t>구성</a:t>
            </a:r>
            <a:endParaRPr lang="en-US" altLang="ko-KR" sz="1000" dirty="0">
              <a:latin typeface="HY강B" pitchFamily="18" charset="-127"/>
              <a:ea typeface="HY강B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 dirty="0" err="1">
                <a:latin typeface="HY강B" pitchFamily="18" charset="-127"/>
                <a:ea typeface="HY강B" pitchFamily="18" charset="-127"/>
              </a:rPr>
              <a:t>Vuex</a:t>
            </a:r>
            <a:r>
              <a:rPr lang="ko-KR" altLang="en-US" sz="1000" dirty="0">
                <a:latin typeface="HY강B" pitchFamily="18" charset="-127"/>
                <a:ea typeface="HY강B" pitchFamily="18" charset="-127"/>
              </a:rPr>
              <a:t>를 이용한 상태 관리</a:t>
            </a:r>
            <a:endParaRPr lang="en-US" altLang="ko-KR" sz="10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HY강B" pitchFamily="18" charset="-127"/>
                <a:ea typeface="HY강B" pitchFamily="18" charset="-127"/>
              </a:rPr>
              <a:t>Axios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를 이용한 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API 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호출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28888C-2460-4F3B-943F-BB4872F4B990}"/>
              </a:ext>
            </a:extLst>
          </p:cNvPr>
          <p:cNvSpPr/>
          <p:nvPr/>
        </p:nvSpPr>
        <p:spPr>
          <a:xfrm>
            <a:off x="676735" y="635626"/>
            <a:ext cx="4378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Project </a:t>
            </a:r>
            <a:r>
              <a:rPr lang="en-US" altLang="ko-KR" sz="3600" b="1" dirty="0" err="1">
                <a:latin typeface="HY강B" pitchFamily="18" charset="-127"/>
                <a:ea typeface="HY강B" pitchFamily="18" charset="-127"/>
              </a:rPr>
              <a:t>Achitecture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081F98-D876-47FD-B90E-58807C93E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20" y="2564904"/>
            <a:ext cx="1382521" cy="11436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A8A25E6-0B5A-4CEB-AE81-B5E6B818C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708920"/>
            <a:ext cx="1152128" cy="6262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F631C2-54C4-40A2-9D02-96B564965932}"/>
              </a:ext>
            </a:extLst>
          </p:cNvPr>
          <p:cNvSpPr/>
          <p:nvPr/>
        </p:nvSpPr>
        <p:spPr>
          <a:xfrm>
            <a:off x="1826534" y="1785587"/>
            <a:ext cx="1620971" cy="30992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344662-C0C5-4FE6-ACB7-FE17889130A8}"/>
              </a:ext>
            </a:extLst>
          </p:cNvPr>
          <p:cNvSpPr/>
          <p:nvPr/>
        </p:nvSpPr>
        <p:spPr>
          <a:xfrm>
            <a:off x="2060955" y="3374608"/>
            <a:ext cx="1152128" cy="13681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877F50-E335-4673-92D7-DC4E4EF2EF7B}"/>
              </a:ext>
            </a:extLst>
          </p:cNvPr>
          <p:cNvSpPr/>
          <p:nvPr/>
        </p:nvSpPr>
        <p:spPr>
          <a:xfrm>
            <a:off x="2165409" y="3660676"/>
            <a:ext cx="922056" cy="10408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BDC16-3E1D-4B9D-900F-576E2A8A3C42}"/>
              </a:ext>
            </a:extLst>
          </p:cNvPr>
          <p:cNvSpPr txBox="1"/>
          <p:nvPr/>
        </p:nvSpPr>
        <p:spPr>
          <a:xfrm>
            <a:off x="2252792" y="3724212"/>
            <a:ext cx="110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Actions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3B0A9-8295-4EEA-932E-E5C7DFB0723E}"/>
              </a:ext>
            </a:extLst>
          </p:cNvPr>
          <p:cNvSpPr txBox="1"/>
          <p:nvPr/>
        </p:nvSpPr>
        <p:spPr>
          <a:xfrm>
            <a:off x="2347291" y="4351232"/>
            <a:ext cx="110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State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69C13D-4165-4279-837F-EE44AAC6F0A5}"/>
              </a:ext>
            </a:extLst>
          </p:cNvPr>
          <p:cNvSpPr txBox="1"/>
          <p:nvPr/>
        </p:nvSpPr>
        <p:spPr>
          <a:xfrm>
            <a:off x="2148614" y="4037722"/>
            <a:ext cx="110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Mutations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A25127-4238-4097-B222-CF816D466F1A}"/>
              </a:ext>
            </a:extLst>
          </p:cNvPr>
          <p:cNvSpPr txBox="1"/>
          <p:nvPr/>
        </p:nvSpPr>
        <p:spPr>
          <a:xfrm>
            <a:off x="2148613" y="3381801"/>
            <a:ext cx="110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Vuex</a:t>
            </a:r>
            <a:r>
              <a:rPr lang="en-US" altLang="ko-KR" sz="1400" dirty="0"/>
              <a:t> store</a:t>
            </a:r>
            <a:endParaRPr lang="ko-KR" altLang="en-US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31C8FC9-0A52-4923-8A0F-F85AE101EA8A}"/>
              </a:ext>
            </a:extLst>
          </p:cNvPr>
          <p:cNvCxnSpPr>
            <a:cxnSpLocks/>
          </p:cNvCxnSpPr>
          <p:nvPr/>
        </p:nvCxnSpPr>
        <p:spPr>
          <a:xfrm>
            <a:off x="2637019" y="3038756"/>
            <a:ext cx="0" cy="3358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9745AF7B-0160-4A21-80E4-AB48295457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21" y="1357229"/>
            <a:ext cx="458942" cy="45894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D52647-A89C-451D-84CA-46535813EA39}"/>
              </a:ext>
            </a:extLst>
          </p:cNvPr>
          <p:cNvSpPr txBox="1"/>
          <p:nvPr/>
        </p:nvSpPr>
        <p:spPr>
          <a:xfrm>
            <a:off x="2354806" y="1472077"/>
            <a:ext cx="110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Vue.js</a:t>
            </a:r>
            <a:endParaRPr lang="ko-KR" altLang="en-US" sz="14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06AE34-13FA-4A68-97F8-221989B3A0F2}"/>
              </a:ext>
            </a:extLst>
          </p:cNvPr>
          <p:cNvSpPr txBox="1"/>
          <p:nvPr/>
        </p:nvSpPr>
        <p:spPr>
          <a:xfrm>
            <a:off x="164255" y="3792666"/>
            <a:ext cx="1658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JWT </a:t>
            </a:r>
            <a:r>
              <a:rPr lang="ko-KR" altLang="en-US" sz="1400" b="1" dirty="0"/>
              <a:t>사용 로그인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BBF08-8707-4643-914B-7C4218099FA1}"/>
              </a:ext>
            </a:extLst>
          </p:cNvPr>
          <p:cNvSpPr txBox="1"/>
          <p:nvPr/>
        </p:nvSpPr>
        <p:spPr>
          <a:xfrm>
            <a:off x="2126642" y="4967226"/>
            <a:ext cx="110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Front End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4F15B2-C962-4B11-A15C-D12153D451B0}"/>
              </a:ext>
            </a:extLst>
          </p:cNvPr>
          <p:cNvSpPr/>
          <p:nvPr/>
        </p:nvSpPr>
        <p:spPr>
          <a:xfrm>
            <a:off x="2069418" y="2653015"/>
            <a:ext cx="1152128" cy="367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9F265B-E1B0-4BAF-8875-4ADAEC693E87}"/>
              </a:ext>
            </a:extLst>
          </p:cNvPr>
          <p:cNvSpPr txBox="1"/>
          <p:nvPr/>
        </p:nvSpPr>
        <p:spPr>
          <a:xfrm>
            <a:off x="2049531" y="2682949"/>
            <a:ext cx="125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Components</a:t>
            </a:r>
            <a:endParaRPr lang="ko-KR" altLang="en-US" sz="14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1E6BAAA-3076-43FE-8A96-A7AEC2EB8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58" y="2468314"/>
            <a:ext cx="397491" cy="397491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15F2E80-7B2C-4AB0-BD4F-67E629E1ACB7}"/>
              </a:ext>
            </a:extLst>
          </p:cNvPr>
          <p:cNvSpPr/>
          <p:nvPr/>
        </p:nvSpPr>
        <p:spPr>
          <a:xfrm>
            <a:off x="2069418" y="1964083"/>
            <a:ext cx="1152128" cy="367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FDCEB4C-3D41-4BBB-A705-4CE78FE3AD24}"/>
              </a:ext>
            </a:extLst>
          </p:cNvPr>
          <p:cNvSpPr txBox="1"/>
          <p:nvPr/>
        </p:nvSpPr>
        <p:spPr>
          <a:xfrm>
            <a:off x="2281930" y="1984097"/>
            <a:ext cx="125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Router</a:t>
            </a:r>
            <a:endParaRPr lang="ko-KR" altLang="en-US" sz="14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D1C0FD-EFFB-4254-8FBC-B560208C7B19}"/>
              </a:ext>
            </a:extLst>
          </p:cNvPr>
          <p:cNvSpPr/>
          <p:nvPr/>
        </p:nvSpPr>
        <p:spPr>
          <a:xfrm>
            <a:off x="3442170" y="2682949"/>
            <a:ext cx="307955" cy="11217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2D962E-0072-4217-A4CD-6878BDFBA60C}"/>
              </a:ext>
            </a:extLst>
          </p:cNvPr>
          <p:cNvSpPr txBox="1"/>
          <p:nvPr/>
        </p:nvSpPr>
        <p:spPr>
          <a:xfrm>
            <a:off x="3461679" y="2801074"/>
            <a:ext cx="307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</a:t>
            </a:r>
          </a:p>
          <a:p>
            <a:r>
              <a:rPr lang="en-US" altLang="ko-KR" sz="1400" b="1" dirty="0"/>
              <a:t>T</a:t>
            </a:r>
          </a:p>
          <a:p>
            <a:r>
              <a:rPr lang="en-US" altLang="ko-KR" sz="1400" b="1" dirty="0"/>
              <a:t>T</a:t>
            </a:r>
          </a:p>
          <a:p>
            <a:r>
              <a:rPr lang="en-US" altLang="ko-KR" sz="1400" b="1" dirty="0"/>
              <a:t>P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34DF16-4F66-44A5-810B-A54D16C4F03D}"/>
              </a:ext>
            </a:extLst>
          </p:cNvPr>
          <p:cNvSpPr txBox="1"/>
          <p:nvPr/>
        </p:nvSpPr>
        <p:spPr>
          <a:xfrm>
            <a:off x="2953815" y="3066076"/>
            <a:ext cx="768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err="1">
                <a:solidFill>
                  <a:srgbClr val="FF0000"/>
                </a:solidFill>
              </a:rPr>
              <a:t>Axios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23F705E-5C34-4F19-B2AA-677D219F3AFC}"/>
              </a:ext>
            </a:extLst>
          </p:cNvPr>
          <p:cNvCxnSpPr>
            <a:cxnSpLocks/>
          </p:cNvCxnSpPr>
          <p:nvPr/>
        </p:nvCxnSpPr>
        <p:spPr>
          <a:xfrm flipH="1">
            <a:off x="3736770" y="3243820"/>
            <a:ext cx="298854" cy="45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4FC2C3B-AAF5-4939-8C2D-96DF4CD45740}"/>
              </a:ext>
            </a:extLst>
          </p:cNvPr>
          <p:cNvSpPr/>
          <p:nvPr/>
        </p:nvSpPr>
        <p:spPr>
          <a:xfrm>
            <a:off x="4166125" y="1734033"/>
            <a:ext cx="3526144" cy="3187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E76D1FE-7DCD-4CF5-AFFC-A7A9DA565574}"/>
              </a:ext>
            </a:extLst>
          </p:cNvPr>
          <p:cNvCxnSpPr>
            <a:cxnSpLocks/>
          </p:cNvCxnSpPr>
          <p:nvPr/>
        </p:nvCxnSpPr>
        <p:spPr>
          <a:xfrm flipH="1">
            <a:off x="7706882" y="3294667"/>
            <a:ext cx="3361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원통형 58">
            <a:extLst>
              <a:ext uri="{FF2B5EF4-FFF2-40B4-BE49-F238E27FC236}">
                <a16:creationId xmlns:a16="http://schemas.microsoft.com/office/drawing/2014/main" id="{9A432B59-0003-480B-917D-4C6AF443BE29}"/>
              </a:ext>
            </a:extLst>
          </p:cNvPr>
          <p:cNvSpPr/>
          <p:nvPr/>
        </p:nvSpPr>
        <p:spPr>
          <a:xfrm>
            <a:off x="8028384" y="2737166"/>
            <a:ext cx="914400" cy="1216152"/>
          </a:xfrm>
          <a:prstGeom prst="can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68BB6D5-8384-44CC-B963-F69EE1D8BC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92" y="2391753"/>
            <a:ext cx="1316641" cy="328327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FE2D747-4CF3-4AC5-A6DF-C832BEDD921C}"/>
              </a:ext>
            </a:extLst>
          </p:cNvPr>
          <p:cNvSpPr txBox="1"/>
          <p:nvPr/>
        </p:nvSpPr>
        <p:spPr>
          <a:xfrm>
            <a:off x="8268028" y="3218945"/>
            <a:ext cx="505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</a:t>
            </a:r>
            <a:endParaRPr lang="ko-KR" alt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84956E-8BC1-4A04-BA3E-5AFE0F0F83A1}"/>
              </a:ext>
            </a:extLst>
          </p:cNvPr>
          <p:cNvSpPr txBox="1"/>
          <p:nvPr/>
        </p:nvSpPr>
        <p:spPr>
          <a:xfrm>
            <a:off x="5148064" y="4967226"/>
            <a:ext cx="110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</a:rPr>
              <a:t>Back End</a:t>
            </a:r>
            <a:endParaRPr lang="ko-KR" altLang="en-US" sz="1400" b="1" dirty="0">
              <a:solidFill>
                <a:srgbClr val="00B0F0"/>
              </a:solidFill>
            </a:endParaRPr>
          </a:p>
        </p:txBody>
      </p:sp>
      <p:pic>
        <p:nvPicPr>
          <p:cNvPr id="1026" name="Picture 2" descr="https://camo.githubusercontent.com/cf460363010bff63a7ba0f3773819739c8daddd25284e90eaab6e947a35deabe/687474703a2f2f6d7962617469732e6769746875622e696f2f696d616765732f6d7962617469732d6c6f676f2e706e67">
            <a:extLst>
              <a:ext uri="{FF2B5EF4-FFF2-40B4-BE49-F238E27FC236}">
                <a16:creationId xmlns:a16="http://schemas.microsoft.com/office/drawing/2014/main" id="{55587868-FB14-4966-A623-1F8E7FDA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651" y="2820924"/>
            <a:ext cx="915516" cy="23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ring Boot Hello World logo">
            <a:extLst>
              <a:ext uri="{FF2B5EF4-FFF2-40B4-BE49-F238E27FC236}">
                <a16:creationId xmlns:a16="http://schemas.microsoft.com/office/drawing/2014/main" id="{D6A59DA3-D7C1-487A-A154-58733352A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46" y="1284560"/>
            <a:ext cx="921107" cy="4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6FB2D82A-32AC-4A2C-AEC9-9BCD09B948E0}"/>
              </a:ext>
            </a:extLst>
          </p:cNvPr>
          <p:cNvSpPr/>
          <p:nvPr/>
        </p:nvSpPr>
        <p:spPr>
          <a:xfrm>
            <a:off x="4233227" y="2073197"/>
            <a:ext cx="914837" cy="25540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FBF97F0-9ED6-4068-BA05-0B45D26DD119}"/>
              </a:ext>
            </a:extLst>
          </p:cNvPr>
          <p:cNvSpPr/>
          <p:nvPr/>
        </p:nvSpPr>
        <p:spPr>
          <a:xfrm>
            <a:off x="5272931" y="3072824"/>
            <a:ext cx="764956" cy="323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767BFC-9499-43AF-904E-E79A4A614542}"/>
              </a:ext>
            </a:extLst>
          </p:cNvPr>
          <p:cNvSpPr txBox="1"/>
          <p:nvPr/>
        </p:nvSpPr>
        <p:spPr>
          <a:xfrm>
            <a:off x="5260796" y="3034616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API</a:t>
            </a:r>
          </a:p>
          <a:p>
            <a:pPr algn="ctr"/>
            <a:r>
              <a:rPr lang="en-US" altLang="ko-KR" sz="1000" dirty="0"/>
              <a:t>Controller</a:t>
            </a:r>
            <a:endParaRPr lang="ko-KR" altLang="en-US" sz="10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433ADF5-1545-489F-A1BC-7E6B31233E87}"/>
              </a:ext>
            </a:extLst>
          </p:cNvPr>
          <p:cNvSpPr/>
          <p:nvPr/>
        </p:nvSpPr>
        <p:spPr>
          <a:xfrm>
            <a:off x="4031379" y="3072005"/>
            <a:ext cx="941386" cy="3245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AE71EF7-E0B3-4E38-8B66-CF00ABF66ACC}"/>
              </a:ext>
            </a:extLst>
          </p:cNvPr>
          <p:cNvSpPr txBox="1"/>
          <p:nvPr/>
        </p:nvSpPr>
        <p:spPr>
          <a:xfrm>
            <a:off x="3914105" y="3032298"/>
            <a:ext cx="1179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Authentication</a:t>
            </a:r>
          </a:p>
          <a:p>
            <a:pPr algn="ctr"/>
            <a:r>
              <a:rPr lang="en-US" altLang="ko-KR" sz="1000" dirty="0"/>
              <a:t>Filter</a:t>
            </a:r>
            <a:endParaRPr lang="ko-KR" altLang="en-US" sz="10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123F0EB4-2A56-47BF-8E6C-64BF5B2C5967}"/>
              </a:ext>
            </a:extLst>
          </p:cNvPr>
          <p:cNvSpPr/>
          <p:nvPr/>
        </p:nvSpPr>
        <p:spPr>
          <a:xfrm>
            <a:off x="6919089" y="3072898"/>
            <a:ext cx="764956" cy="323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49A57-BE21-4FAB-8B05-4AE30E7D54D3}"/>
              </a:ext>
            </a:extLst>
          </p:cNvPr>
          <p:cNvSpPr txBox="1"/>
          <p:nvPr/>
        </p:nvSpPr>
        <p:spPr>
          <a:xfrm>
            <a:off x="6917843" y="3107544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Mapper</a:t>
            </a:r>
            <a:endParaRPr lang="ko-KR" altLang="en-US" sz="10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1B5F0FF-609E-4802-B15E-10CE58164680}"/>
              </a:ext>
            </a:extLst>
          </p:cNvPr>
          <p:cNvSpPr/>
          <p:nvPr/>
        </p:nvSpPr>
        <p:spPr>
          <a:xfrm>
            <a:off x="6092668" y="3069606"/>
            <a:ext cx="764956" cy="323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C73C23-96A2-48AA-A247-8E34F625A3F4}"/>
              </a:ext>
            </a:extLst>
          </p:cNvPr>
          <p:cNvSpPr txBox="1"/>
          <p:nvPr/>
        </p:nvSpPr>
        <p:spPr>
          <a:xfrm>
            <a:off x="6084168" y="3107544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Service</a:t>
            </a:r>
            <a:endParaRPr lang="ko-KR" altLang="en-US" sz="1000" dirty="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22CD8E1-515F-42F7-8E67-01B48384AD0B}"/>
              </a:ext>
            </a:extLst>
          </p:cNvPr>
          <p:cNvCxnSpPr>
            <a:cxnSpLocks/>
            <a:stCxn id="68" idx="1"/>
            <a:endCxn id="73" idx="3"/>
          </p:cNvCxnSpPr>
          <p:nvPr/>
        </p:nvCxnSpPr>
        <p:spPr>
          <a:xfrm flipH="1" flipV="1">
            <a:off x="4972765" y="3234262"/>
            <a:ext cx="288031" cy="4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7CA7EF1-0045-48C2-9BEB-79B0E84EC697}"/>
              </a:ext>
            </a:extLst>
          </p:cNvPr>
          <p:cNvSpPr txBox="1"/>
          <p:nvPr/>
        </p:nvSpPr>
        <p:spPr>
          <a:xfrm>
            <a:off x="4166125" y="1854828"/>
            <a:ext cx="1251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Spring Security</a:t>
            </a:r>
            <a:endParaRPr lang="ko-KR" altLang="en-US" sz="1000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8A837A9-B9B3-446F-A541-7D8F2FF56904}"/>
              </a:ext>
            </a:extLst>
          </p:cNvPr>
          <p:cNvSpPr/>
          <p:nvPr/>
        </p:nvSpPr>
        <p:spPr>
          <a:xfrm>
            <a:off x="5764852" y="3371819"/>
            <a:ext cx="576064" cy="2580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1404B6B-2277-4321-8075-CED2CC64755E}"/>
              </a:ext>
            </a:extLst>
          </p:cNvPr>
          <p:cNvSpPr txBox="1"/>
          <p:nvPr/>
        </p:nvSpPr>
        <p:spPr>
          <a:xfrm>
            <a:off x="5836860" y="3365263"/>
            <a:ext cx="64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DTO</a:t>
            </a:r>
            <a:endParaRPr lang="ko-KR" altLang="en-US" sz="1000" b="1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8009E54F-CC21-4F7F-AD56-B34951585540}"/>
              </a:ext>
            </a:extLst>
          </p:cNvPr>
          <p:cNvSpPr/>
          <p:nvPr/>
        </p:nvSpPr>
        <p:spPr>
          <a:xfrm>
            <a:off x="6609376" y="3378604"/>
            <a:ext cx="576064" cy="2580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1DA90AB-5194-4A6F-8703-5D40C9D0FFB7}"/>
              </a:ext>
            </a:extLst>
          </p:cNvPr>
          <p:cNvSpPr txBox="1"/>
          <p:nvPr/>
        </p:nvSpPr>
        <p:spPr>
          <a:xfrm>
            <a:off x="6669672" y="3376846"/>
            <a:ext cx="6482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DTO</a:t>
            </a:r>
            <a:endParaRPr lang="ko-KR" altLang="en-US" sz="1000" b="1" dirty="0"/>
          </a:p>
        </p:txBody>
      </p:sp>
      <p:sp>
        <p:nvSpPr>
          <p:cNvPr id="99" name="내용 개체 틀 2">
            <a:extLst>
              <a:ext uri="{FF2B5EF4-FFF2-40B4-BE49-F238E27FC236}">
                <a16:creationId xmlns:a16="http://schemas.microsoft.com/office/drawing/2014/main" id="{BDEB523B-2CF9-4E7E-8146-B90BE3DC286B}"/>
              </a:ext>
            </a:extLst>
          </p:cNvPr>
          <p:cNvSpPr txBox="1">
            <a:spLocks/>
          </p:cNvSpPr>
          <p:nvPr/>
        </p:nvSpPr>
        <p:spPr>
          <a:xfrm>
            <a:off x="4423996" y="5251985"/>
            <a:ext cx="3619679" cy="1560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Spring Security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를 이용한 인증 및 권한 제어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Spring Boot Framework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를 이용한 </a:t>
            </a:r>
            <a:r>
              <a:rPr lang="en-US" altLang="ko-KR" sz="1200" dirty="0" err="1">
                <a:latin typeface="HY강B" pitchFamily="18" charset="-127"/>
                <a:ea typeface="HY강B" pitchFamily="18" charset="-127"/>
              </a:rPr>
              <a:t>BackEnd</a:t>
            </a:r>
            <a:endParaRPr lang="en-US" altLang="ko-KR" sz="1200" dirty="0">
              <a:latin typeface="HY강B" pitchFamily="18" charset="-127"/>
              <a:ea typeface="HY강B" pitchFamily="18" charset="-127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59E3CF4-CF72-4BF2-BC35-AD3F9CB46C07}"/>
              </a:ext>
            </a:extLst>
          </p:cNvPr>
          <p:cNvCxnSpPr>
            <a:cxnSpLocks/>
          </p:cNvCxnSpPr>
          <p:nvPr/>
        </p:nvCxnSpPr>
        <p:spPr>
          <a:xfrm flipH="1">
            <a:off x="2953814" y="3187361"/>
            <a:ext cx="507865" cy="6393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83568" y="621879"/>
            <a:ext cx="6867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err="1">
                <a:latin typeface="HY강B" pitchFamily="18" charset="-127"/>
                <a:ea typeface="HY강B" pitchFamily="18" charset="-127"/>
              </a:rPr>
              <a:t>FrontEnd</a:t>
            </a:r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–</a:t>
            </a:r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Vue Router </a:t>
            </a:r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구성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(1)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E90853-4D1E-49E3-AE8B-F5166A924757}"/>
              </a:ext>
            </a:extLst>
          </p:cNvPr>
          <p:cNvSpPr/>
          <p:nvPr/>
        </p:nvSpPr>
        <p:spPr>
          <a:xfrm>
            <a:off x="3779912" y="1691203"/>
            <a:ext cx="1368152" cy="432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AA8A3-E567-47A4-AD3C-CBE35DD5A4E5}"/>
              </a:ext>
            </a:extLst>
          </p:cNvPr>
          <p:cNvSpPr txBox="1"/>
          <p:nvPr/>
        </p:nvSpPr>
        <p:spPr>
          <a:xfrm>
            <a:off x="4164066" y="173390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APP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BC5E0F5-AAE9-4034-8D35-255D6DDA2958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4463988" y="2123251"/>
            <a:ext cx="1908212" cy="80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C5DDFDB-5828-4D54-B4D4-E0294E2F50AD}"/>
              </a:ext>
            </a:extLst>
          </p:cNvPr>
          <p:cNvCxnSpPr>
            <a:cxnSpLocks/>
          </p:cNvCxnSpPr>
          <p:nvPr/>
        </p:nvCxnSpPr>
        <p:spPr>
          <a:xfrm flipH="1">
            <a:off x="2699792" y="2138433"/>
            <a:ext cx="1741901" cy="786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1365D9B-04C8-42A2-A558-08232F1F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5" y="3008541"/>
            <a:ext cx="2383191" cy="1331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A4A89A-B96D-49D6-9F1E-E7F08C782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025251"/>
            <a:ext cx="2376264" cy="1331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F8D2A9-5117-4A53-ADCE-7CB4A81C01CE}"/>
              </a:ext>
            </a:extLst>
          </p:cNvPr>
          <p:cNvSpPr txBox="1"/>
          <p:nvPr/>
        </p:nvSpPr>
        <p:spPr>
          <a:xfrm>
            <a:off x="5434788" y="2232707"/>
            <a:ext cx="103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/boards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77171A-CE93-4973-ACE4-5FB140820EE7}"/>
              </a:ext>
            </a:extLst>
          </p:cNvPr>
          <p:cNvSpPr txBox="1"/>
          <p:nvPr/>
        </p:nvSpPr>
        <p:spPr>
          <a:xfrm>
            <a:off x="2864822" y="220898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/auth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E1B6A5FF-BA69-4942-885B-D30E32F857E4}"/>
              </a:ext>
            </a:extLst>
          </p:cNvPr>
          <p:cNvSpPr txBox="1">
            <a:spLocks/>
          </p:cNvSpPr>
          <p:nvPr/>
        </p:nvSpPr>
        <p:spPr>
          <a:xfrm>
            <a:off x="802000" y="4665274"/>
            <a:ext cx="7874456" cy="2076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b="1" dirty="0">
                <a:latin typeface="HY강B" pitchFamily="18" charset="-127"/>
                <a:ea typeface="HY강B" pitchFamily="18" charset="-127"/>
              </a:rPr>
              <a:t>Vue Router: 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SPA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는 화면이동시 기본적으로 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URL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을 사용하는 것이 아닌 한페이지 안에서 모듈을 바꿔서 필요한 부분만 다시 </a:t>
            </a:r>
            <a:r>
              <a:rPr lang="ko-KR" altLang="en-US" sz="1200" dirty="0" err="1">
                <a:latin typeface="HY강B" pitchFamily="18" charset="-127"/>
                <a:ea typeface="HY강B" pitchFamily="18" charset="-127"/>
              </a:rPr>
              <a:t>랜더링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 하는 방식임으로 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URL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을 이용해서 특정페이지를 공유를 하는 것 같은 것들이 어려움으로 라우팅을 쉽게 해주는 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Vue Router 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라이브러리를 사용하여 각 페이지 마다 고유의 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URL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를 부여하였습니다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가장 기본적인 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UI 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구성으로 위와 같은 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개의 기본 페이지를 생각하였고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이 기본 페이지를 최상위 컴포넌트로 구성하였습니다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Vue Router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를 이용하여 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개의 최상위 컴포넌트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여러 하위 컴포넌트들로 구성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1200" dirty="0">
                <a:latin typeface="HY강B" pitchFamily="18" charset="-127"/>
                <a:ea typeface="HY강B" pitchFamily="18" charset="-127"/>
              </a:rPr>
              <a:t>로 이동할 수 있습니다</a:t>
            </a:r>
            <a:r>
              <a:rPr lang="en-US" altLang="ko-KR" sz="1200" dirty="0">
                <a:latin typeface="HY강B" pitchFamily="18" charset="-127"/>
                <a:ea typeface="HY강B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83568" y="621879"/>
            <a:ext cx="6867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err="1">
                <a:latin typeface="HY강B" pitchFamily="18" charset="-127"/>
                <a:ea typeface="HY강B" pitchFamily="18" charset="-127"/>
              </a:rPr>
              <a:t>FrontEnd</a:t>
            </a:r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–</a:t>
            </a:r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Vue Router </a:t>
            </a:r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구성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(2)</a:t>
            </a:r>
            <a:endParaRPr lang="ko-KR" altLang="en-US" sz="3600" b="1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C012DD-068A-4F8B-839F-CA8D89A1B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83187"/>
            <a:ext cx="2472362" cy="49701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EB56EB-B589-4885-A79B-E5D7E5D99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1478117"/>
            <a:ext cx="5184576" cy="2340471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F83FB19-35E9-4DBA-964B-B99AAD4A4A26}"/>
              </a:ext>
            </a:extLst>
          </p:cNvPr>
          <p:cNvSpPr txBox="1">
            <a:spLocks/>
          </p:cNvSpPr>
          <p:nvPr/>
        </p:nvSpPr>
        <p:spPr>
          <a:xfrm>
            <a:off x="3563888" y="4175990"/>
            <a:ext cx="4320480" cy="562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1100" b="1" dirty="0">
                <a:latin typeface="HY강M" pitchFamily="18" charset="-127"/>
                <a:ea typeface="HY강M" pitchFamily="18" charset="-127"/>
              </a:rPr>
              <a:t>중첩 </a:t>
            </a:r>
            <a:r>
              <a:rPr lang="ko-KR" altLang="en-US" sz="1100" b="1" dirty="0" err="1">
                <a:latin typeface="HY강M" pitchFamily="18" charset="-127"/>
                <a:ea typeface="HY강M" pitchFamily="18" charset="-127"/>
              </a:rPr>
              <a:t>라우트</a:t>
            </a:r>
            <a:r>
              <a:rPr lang="ko-KR" altLang="en-US" sz="1100" b="1" dirty="0">
                <a:latin typeface="HY강M" pitchFamily="18" charset="-127"/>
                <a:ea typeface="HY강M" pitchFamily="18" charset="-127"/>
              </a:rPr>
              <a:t> 구성</a:t>
            </a:r>
            <a:endParaRPr lang="en-US" altLang="ko-KR" sz="1100" b="1" dirty="0">
              <a:latin typeface="HY강M" pitchFamily="18" charset="-127"/>
              <a:ea typeface="HY강M" pitchFamily="18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en-US" sz="1000" dirty="0">
                <a:latin typeface="HY강M" pitchFamily="18" charset="-127"/>
                <a:ea typeface="HY강M" pitchFamily="18" charset="-127"/>
              </a:rPr>
              <a:t>Components</a:t>
            </a:r>
            <a:r>
              <a:rPr lang="ko-KR" altLang="en-US" sz="1000" dirty="0">
                <a:latin typeface="HY강M" pitchFamily="18" charset="-127"/>
                <a:ea typeface="HY강M" pitchFamily="18" charset="-127"/>
              </a:rPr>
              <a:t>를 사용해 </a:t>
            </a:r>
            <a:r>
              <a:rPr lang="en-US" altLang="ko-KR" sz="1000" dirty="0">
                <a:latin typeface="HY강M" pitchFamily="18" charset="-127"/>
                <a:ea typeface="HY강M" pitchFamily="18" charset="-127"/>
              </a:rPr>
              <a:t>&lt;router-view&gt;</a:t>
            </a:r>
            <a:r>
              <a:rPr lang="ko-KR" altLang="en-US" sz="1000" dirty="0">
                <a:latin typeface="HY강M" pitchFamily="18" charset="-127"/>
                <a:ea typeface="HY강M" pitchFamily="18" charset="-127"/>
              </a:rPr>
              <a:t>내에 원하는 </a:t>
            </a:r>
            <a:r>
              <a:rPr lang="en-US" altLang="ko-KR" sz="1000" dirty="0">
                <a:latin typeface="HY강M" pitchFamily="18" charset="-127"/>
                <a:ea typeface="HY강M" pitchFamily="18" charset="-127"/>
              </a:rPr>
              <a:t>Component</a:t>
            </a:r>
            <a:r>
              <a:rPr lang="ko-KR" altLang="en-US" sz="1000" dirty="0">
                <a:latin typeface="HY강M" pitchFamily="18" charset="-127"/>
                <a:ea typeface="HY강M" pitchFamily="18" charset="-127"/>
              </a:rPr>
              <a:t>를 </a:t>
            </a:r>
            <a:r>
              <a:rPr lang="ko-KR" altLang="en-US" sz="1000" dirty="0" err="1">
                <a:latin typeface="HY강M" pitchFamily="18" charset="-127"/>
                <a:ea typeface="HY강M" pitchFamily="18" charset="-127"/>
              </a:rPr>
              <a:t>랜더링</a:t>
            </a:r>
            <a:endParaRPr lang="en-US" altLang="en-US" sz="1000" dirty="0">
              <a:latin typeface="HY강M" pitchFamily="18" charset="-127"/>
              <a:ea typeface="HY강M" pitchFamily="18" charset="-127"/>
            </a:endParaRPr>
          </a:p>
          <a:p>
            <a:pPr marL="0" indent="180975"/>
            <a:endParaRPr lang="en-US" sz="900" dirty="0"/>
          </a:p>
          <a:p>
            <a:pPr marL="0" indent="180975"/>
            <a:endParaRPr lang="en-US" sz="900" dirty="0"/>
          </a:p>
          <a:p>
            <a:pPr marL="0" indent="180975"/>
            <a:endParaRPr lang="en-US" sz="900" dirty="0"/>
          </a:p>
          <a:p>
            <a:pPr>
              <a:buNone/>
            </a:pPr>
            <a:endParaRPr lang="en-US" sz="900" dirty="0"/>
          </a:p>
          <a:p>
            <a:pPr marL="0" indent="180975"/>
            <a:endParaRPr lang="en-US" altLang="ko-KR" sz="900" dirty="0"/>
          </a:p>
          <a:p>
            <a:pPr marL="0" indent="180975"/>
            <a:endParaRPr lang="en-US" altLang="ko-KR" sz="9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5DEC7CD-74A6-4F7C-BD30-573D8787FABC}"/>
              </a:ext>
            </a:extLst>
          </p:cNvPr>
          <p:cNvSpPr txBox="1">
            <a:spLocks/>
          </p:cNvSpPr>
          <p:nvPr/>
        </p:nvSpPr>
        <p:spPr>
          <a:xfrm>
            <a:off x="4824028" y="3852786"/>
            <a:ext cx="1944216" cy="23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900" b="1" dirty="0">
                <a:solidFill>
                  <a:srgbClr val="0070C0"/>
                </a:solidFill>
              </a:rPr>
              <a:t>최상위 </a:t>
            </a:r>
            <a:r>
              <a:rPr lang="en-US" altLang="ko-KR" sz="900" b="1" dirty="0">
                <a:solidFill>
                  <a:srgbClr val="0070C0"/>
                </a:solidFill>
              </a:rPr>
              <a:t>Component</a:t>
            </a:r>
            <a:r>
              <a:rPr lang="ko-KR" altLang="en-US" sz="900" b="1" dirty="0">
                <a:solidFill>
                  <a:srgbClr val="0070C0"/>
                </a:solidFill>
              </a:rPr>
              <a:t>인 </a:t>
            </a:r>
            <a:r>
              <a:rPr lang="en-US" altLang="ko-KR" sz="900" b="1" dirty="0" err="1">
                <a:solidFill>
                  <a:srgbClr val="0070C0"/>
                </a:solidFill>
              </a:rPr>
              <a:t>App.vue</a:t>
            </a:r>
            <a:endParaRPr lang="en-US" sz="900" b="1" dirty="0">
              <a:solidFill>
                <a:srgbClr val="0070C0"/>
              </a:solidFill>
            </a:endParaRPr>
          </a:p>
          <a:p>
            <a:pPr marL="0" indent="180975"/>
            <a:endParaRPr lang="en-US" sz="900" dirty="0"/>
          </a:p>
          <a:p>
            <a:pPr marL="0" indent="180975"/>
            <a:endParaRPr lang="en-US" sz="900" dirty="0"/>
          </a:p>
          <a:p>
            <a:pPr>
              <a:buNone/>
            </a:pPr>
            <a:endParaRPr lang="en-US" sz="900" dirty="0"/>
          </a:p>
          <a:p>
            <a:pPr marL="0" indent="180975"/>
            <a:endParaRPr lang="en-US" altLang="ko-KR" sz="900" dirty="0"/>
          </a:p>
          <a:p>
            <a:pPr marL="0" indent="180975"/>
            <a:endParaRPr lang="en-US" altLang="ko-KR" sz="9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C1D289B4-1CC4-416B-9868-B265CEF098DA}"/>
              </a:ext>
            </a:extLst>
          </p:cNvPr>
          <p:cNvSpPr txBox="1">
            <a:spLocks/>
          </p:cNvSpPr>
          <p:nvPr/>
        </p:nvSpPr>
        <p:spPr>
          <a:xfrm>
            <a:off x="371577" y="6475888"/>
            <a:ext cx="1944216" cy="23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900" b="1" dirty="0">
                <a:solidFill>
                  <a:srgbClr val="0070C0"/>
                </a:solidFill>
              </a:rPr>
              <a:t>Router </a:t>
            </a:r>
            <a:r>
              <a:rPr lang="ko-KR" altLang="en-US" sz="900" b="1" dirty="0" err="1">
                <a:solidFill>
                  <a:srgbClr val="0070C0"/>
                </a:solidFill>
              </a:rPr>
              <a:t>설정을위한</a:t>
            </a:r>
            <a:r>
              <a:rPr lang="ko-KR" altLang="en-US" sz="900" b="1" dirty="0">
                <a:solidFill>
                  <a:srgbClr val="0070C0"/>
                </a:solidFill>
              </a:rPr>
              <a:t> </a:t>
            </a:r>
            <a:r>
              <a:rPr lang="en-US" altLang="ko-KR" sz="900" b="1" dirty="0">
                <a:solidFill>
                  <a:srgbClr val="0070C0"/>
                </a:solidFill>
              </a:rPr>
              <a:t>index.js</a:t>
            </a:r>
            <a:endParaRPr lang="en-US" sz="900" b="1" dirty="0">
              <a:solidFill>
                <a:srgbClr val="0070C0"/>
              </a:solidFill>
            </a:endParaRPr>
          </a:p>
          <a:p>
            <a:pPr marL="0" indent="180975"/>
            <a:endParaRPr lang="en-US" sz="900" dirty="0"/>
          </a:p>
          <a:p>
            <a:pPr marL="0" indent="180975"/>
            <a:endParaRPr lang="en-US" sz="900" dirty="0"/>
          </a:p>
          <a:p>
            <a:pPr>
              <a:buNone/>
            </a:pPr>
            <a:endParaRPr lang="en-US" sz="900" dirty="0"/>
          </a:p>
          <a:p>
            <a:pPr marL="0" indent="180975"/>
            <a:endParaRPr lang="en-US" altLang="ko-KR" sz="900" dirty="0"/>
          </a:p>
          <a:p>
            <a:pPr marL="0" indent="180975"/>
            <a:endParaRPr lang="en-US" altLang="ko-KR" sz="9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B58094-768E-422A-8EF6-459531057C6E}"/>
              </a:ext>
            </a:extLst>
          </p:cNvPr>
          <p:cNvSpPr/>
          <p:nvPr/>
        </p:nvSpPr>
        <p:spPr>
          <a:xfrm>
            <a:off x="2790700" y="5005016"/>
            <a:ext cx="826296" cy="2777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385D6-F8B8-42DD-B454-2194FE773D85}"/>
              </a:ext>
            </a:extLst>
          </p:cNvPr>
          <p:cNvSpPr txBox="1"/>
          <p:nvPr/>
        </p:nvSpPr>
        <p:spPr>
          <a:xfrm>
            <a:off x="2963877" y="5037014"/>
            <a:ext cx="47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APP</a:t>
            </a:r>
            <a:endParaRPr lang="ko-KR" alt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7B865C-0401-49FD-B188-ADD056681300}"/>
              </a:ext>
            </a:extLst>
          </p:cNvPr>
          <p:cNvSpPr txBox="1"/>
          <p:nvPr/>
        </p:nvSpPr>
        <p:spPr>
          <a:xfrm>
            <a:off x="3859421" y="489851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/auth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EF23D6A-0BB9-4077-B084-44110E09B3B4}"/>
              </a:ext>
            </a:extLst>
          </p:cNvPr>
          <p:cNvCxnSpPr>
            <a:cxnSpLocks/>
          </p:cNvCxnSpPr>
          <p:nvPr/>
        </p:nvCxnSpPr>
        <p:spPr>
          <a:xfrm>
            <a:off x="3612365" y="5153376"/>
            <a:ext cx="927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488CAA-8D59-45D7-B37D-9A8852B11C14}"/>
              </a:ext>
            </a:extLst>
          </p:cNvPr>
          <p:cNvSpPr/>
          <p:nvPr/>
        </p:nvSpPr>
        <p:spPr>
          <a:xfrm>
            <a:off x="4561525" y="5013256"/>
            <a:ext cx="1135174" cy="2777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36BC05-1277-4121-8E77-8E2D37721F11}"/>
              </a:ext>
            </a:extLst>
          </p:cNvPr>
          <p:cNvSpPr txBox="1"/>
          <p:nvPr/>
        </p:nvSpPr>
        <p:spPr>
          <a:xfrm>
            <a:off x="4561525" y="5014837"/>
            <a:ext cx="120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LoginPageLayout</a:t>
            </a:r>
            <a:endParaRPr lang="ko-KR" altLang="en-US" sz="10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C1D3A35-4266-49D6-A363-B694EC874196}"/>
              </a:ext>
            </a:extLst>
          </p:cNvPr>
          <p:cNvCxnSpPr>
            <a:cxnSpLocks/>
          </p:cNvCxnSpPr>
          <p:nvPr/>
        </p:nvCxnSpPr>
        <p:spPr>
          <a:xfrm>
            <a:off x="5709518" y="5159797"/>
            <a:ext cx="590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826771C-6B8E-4D2F-A967-D91DC33B85E3}"/>
              </a:ext>
            </a:extLst>
          </p:cNvPr>
          <p:cNvCxnSpPr>
            <a:cxnSpLocks/>
          </p:cNvCxnSpPr>
          <p:nvPr/>
        </p:nvCxnSpPr>
        <p:spPr>
          <a:xfrm flipV="1">
            <a:off x="6300192" y="5005017"/>
            <a:ext cx="0" cy="308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B33B8F4-752C-47EA-B7D6-7C45C913F75C}"/>
              </a:ext>
            </a:extLst>
          </p:cNvPr>
          <p:cNvCxnSpPr>
            <a:cxnSpLocks/>
          </p:cNvCxnSpPr>
          <p:nvPr/>
        </p:nvCxnSpPr>
        <p:spPr>
          <a:xfrm>
            <a:off x="6300192" y="5005016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A99F5AF-5D9D-43CC-A2CA-555D92FC691E}"/>
              </a:ext>
            </a:extLst>
          </p:cNvPr>
          <p:cNvCxnSpPr>
            <a:cxnSpLocks/>
          </p:cNvCxnSpPr>
          <p:nvPr/>
        </p:nvCxnSpPr>
        <p:spPr>
          <a:xfrm>
            <a:off x="6300192" y="5314013"/>
            <a:ext cx="792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9A525DE-528A-4C5A-A3C3-4A14973D92B7}"/>
              </a:ext>
            </a:extLst>
          </p:cNvPr>
          <p:cNvSpPr txBox="1"/>
          <p:nvPr/>
        </p:nvSpPr>
        <p:spPr>
          <a:xfrm>
            <a:off x="6369929" y="4773022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en-US" altLang="ko-KR" sz="1200" b="1" dirty="0" err="1">
                <a:solidFill>
                  <a:srgbClr val="0070C0"/>
                </a:solidFill>
              </a:rPr>
              <a:t>signin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5299FA-F3A5-468D-960B-2872314998D4}"/>
              </a:ext>
            </a:extLst>
          </p:cNvPr>
          <p:cNvSpPr txBox="1"/>
          <p:nvPr/>
        </p:nvSpPr>
        <p:spPr>
          <a:xfrm>
            <a:off x="6352231" y="5066019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/signup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21D62B7-5831-4525-8DB1-B706746D571F}"/>
              </a:ext>
            </a:extLst>
          </p:cNvPr>
          <p:cNvSpPr/>
          <p:nvPr/>
        </p:nvSpPr>
        <p:spPr>
          <a:xfrm>
            <a:off x="7090088" y="4866285"/>
            <a:ext cx="1135174" cy="2777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D2F560-8418-480E-A643-063191F47932}"/>
              </a:ext>
            </a:extLst>
          </p:cNvPr>
          <p:cNvSpPr txBox="1"/>
          <p:nvPr/>
        </p:nvSpPr>
        <p:spPr>
          <a:xfrm>
            <a:off x="7090088" y="4867866"/>
            <a:ext cx="120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로그인 페이지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52EE28F-A164-4528-8F9D-F000A3DAB813}"/>
              </a:ext>
            </a:extLst>
          </p:cNvPr>
          <p:cNvSpPr/>
          <p:nvPr/>
        </p:nvSpPr>
        <p:spPr>
          <a:xfrm>
            <a:off x="7090088" y="5185908"/>
            <a:ext cx="1135174" cy="2777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FEF73-5EB5-4648-948E-1C3180A6463B}"/>
              </a:ext>
            </a:extLst>
          </p:cNvPr>
          <p:cNvSpPr txBox="1"/>
          <p:nvPr/>
        </p:nvSpPr>
        <p:spPr>
          <a:xfrm>
            <a:off x="7090088" y="5187489"/>
            <a:ext cx="120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회원가입 페이지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109942C-07D1-488A-AE0E-C85EBABBB928}"/>
              </a:ext>
            </a:extLst>
          </p:cNvPr>
          <p:cNvCxnSpPr>
            <a:cxnSpLocks/>
          </p:cNvCxnSpPr>
          <p:nvPr/>
        </p:nvCxnSpPr>
        <p:spPr>
          <a:xfrm flipV="1">
            <a:off x="3779912" y="5169643"/>
            <a:ext cx="0" cy="987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41D1FF48-4CB2-4D2C-9BED-D613789CC5D2}"/>
              </a:ext>
            </a:extLst>
          </p:cNvPr>
          <p:cNvCxnSpPr>
            <a:cxnSpLocks/>
          </p:cNvCxnSpPr>
          <p:nvPr/>
        </p:nvCxnSpPr>
        <p:spPr>
          <a:xfrm>
            <a:off x="3779912" y="6156654"/>
            <a:ext cx="809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63441D4-BB90-43FA-9BDF-F2BEFF81F099}"/>
              </a:ext>
            </a:extLst>
          </p:cNvPr>
          <p:cNvSpPr txBox="1"/>
          <p:nvPr/>
        </p:nvSpPr>
        <p:spPr>
          <a:xfrm>
            <a:off x="3838545" y="5873786"/>
            <a:ext cx="751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70C0"/>
                </a:solidFill>
              </a:rPr>
              <a:t>/boards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D7F065E-FE62-4E84-90F7-FE8C52F1358B}"/>
              </a:ext>
            </a:extLst>
          </p:cNvPr>
          <p:cNvSpPr/>
          <p:nvPr/>
        </p:nvSpPr>
        <p:spPr>
          <a:xfrm>
            <a:off x="4590659" y="6055786"/>
            <a:ext cx="1135174" cy="2777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A0BB85-1E86-4B22-AF2E-2E596CA6556D}"/>
              </a:ext>
            </a:extLst>
          </p:cNvPr>
          <p:cNvSpPr txBox="1"/>
          <p:nvPr/>
        </p:nvSpPr>
        <p:spPr>
          <a:xfrm>
            <a:off x="4552202" y="6089557"/>
            <a:ext cx="120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BoardPageLayout</a:t>
            </a:r>
            <a:endParaRPr lang="ko-KR" altLang="en-US" sz="1000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633E2AE-E375-4373-BE5E-30137030C8B6}"/>
              </a:ext>
            </a:extLst>
          </p:cNvPr>
          <p:cNvCxnSpPr>
            <a:cxnSpLocks/>
          </p:cNvCxnSpPr>
          <p:nvPr/>
        </p:nvCxnSpPr>
        <p:spPr>
          <a:xfrm flipV="1">
            <a:off x="6067410" y="5742585"/>
            <a:ext cx="0" cy="308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363064A-270B-404D-9B0D-4D9E15B9740F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067410" y="5742585"/>
            <a:ext cx="1830185" cy="14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7A13F73-65C8-43C4-B1DD-0C0DAE4C6C62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6067410" y="6209352"/>
            <a:ext cx="1830185" cy="25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48B1A67-606D-4FF4-83F5-FAD72BCF8762}"/>
              </a:ext>
            </a:extLst>
          </p:cNvPr>
          <p:cNvSpPr txBox="1"/>
          <p:nvPr/>
        </p:nvSpPr>
        <p:spPr>
          <a:xfrm>
            <a:off x="6115664" y="5532477"/>
            <a:ext cx="16802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0070C0"/>
                </a:solidFill>
              </a:rPr>
              <a:t>/personal/:</a:t>
            </a:r>
            <a:r>
              <a:rPr lang="en-US" altLang="ko-KR" sz="900" b="1" dirty="0" err="1">
                <a:solidFill>
                  <a:srgbClr val="0070C0"/>
                </a:solidFill>
              </a:rPr>
              <a:t>boardId</a:t>
            </a:r>
            <a:r>
              <a:rPr lang="en-US" altLang="ko-KR" sz="900" b="1" dirty="0">
                <a:solidFill>
                  <a:srgbClr val="0070C0"/>
                </a:solidFill>
              </a:rPr>
              <a:t>/</a:t>
            </a:r>
            <a:r>
              <a:rPr lang="en-US" altLang="ko-KR" sz="900" b="1" dirty="0" err="1">
                <a:solidFill>
                  <a:srgbClr val="0070C0"/>
                </a:solidFill>
              </a:rPr>
              <a:t>momos</a:t>
            </a:r>
            <a:endParaRPr lang="en-US" altLang="ko-KR" sz="900" b="1" dirty="0">
              <a:solidFill>
                <a:srgbClr val="0070C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60FEE7-679C-4E41-AA50-AA4F848A6055}"/>
              </a:ext>
            </a:extLst>
          </p:cNvPr>
          <p:cNvSpPr txBox="1"/>
          <p:nvPr/>
        </p:nvSpPr>
        <p:spPr>
          <a:xfrm>
            <a:off x="6004751" y="5993310"/>
            <a:ext cx="19976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0070C0"/>
                </a:solidFill>
              </a:rPr>
              <a:t>/personal/:</a:t>
            </a:r>
            <a:r>
              <a:rPr lang="en-US" altLang="ko-KR" sz="900" b="1" dirty="0" err="1">
                <a:solidFill>
                  <a:srgbClr val="0070C0"/>
                </a:solidFill>
              </a:rPr>
              <a:t>boardId</a:t>
            </a:r>
            <a:r>
              <a:rPr lang="en-US" altLang="ko-KR" sz="900" b="1" dirty="0">
                <a:solidFill>
                  <a:srgbClr val="0070C0"/>
                </a:solidFill>
              </a:rPr>
              <a:t>/</a:t>
            </a:r>
            <a:r>
              <a:rPr lang="en-US" altLang="ko-KR" sz="900" b="1" dirty="0" err="1">
                <a:solidFill>
                  <a:srgbClr val="0070C0"/>
                </a:solidFill>
              </a:rPr>
              <a:t>momos</a:t>
            </a:r>
            <a:r>
              <a:rPr lang="en-US" altLang="ko-KR" sz="900" b="1" dirty="0">
                <a:solidFill>
                  <a:srgbClr val="0070C0"/>
                </a:solidFill>
              </a:rPr>
              <a:t>/form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CB69AF5-20E7-4214-B5CB-F3A26064D67F}"/>
              </a:ext>
            </a:extLst>
          </p:cNvPr>
          <p:cNvSpPr/>
          <p:nvPr/>
        </p:nvSpPr>
        <p:spPr>
          <a:xfrm>
            <a:off x="7897595" y="5632765"/>
            <a:ext cx="1135174" cy="2777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851A97-DEB8-483A-B5D4-3024346308AA}"/>
              </a:ext>
            </a:extLst>
          </p:cNvPr>
          <p:cNvSpPr txBox="1"/>
          <p:nvPr/>
        </p:nvSpPr>
        <p:spPr>
          <a:xfrm>
            <a:off x="7897595" y="5634346"/>
            <a:ext cx="120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메모 리스트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304B7D8-74FE-414A-8FEE-1458A41D3505}"/>
              </a:ext>
            </a:extLst>
          </p:cNvPr>
          <p:cNvSpPr/>
          <p:nvPr/>
        </p:nvSpPr>
        <p:spPr>
          <a:xfrm>
            <a:off x="7906080" y="6094209"/>
            <a:ext cx="1135174" cy="26966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7C7D931-E81D-4411-8CCD-432346A6538E}"/>
              </a:ext>
            </a:extLst>
          </p:cNvPr>
          <p:cNvSpPr txBox="1"/>
          <p:nvPr/>
        </p:nvSpPr>
        <p:spPr>
          <a:xfrm>
            <a:off x="7897595" y="6111740"/>
            <a:ext cx="120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메모 등록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0E09731-1740-41E1-AFED-638F17ED0606}"/>
              </a:ext>
            </a:extLst>
          </p:cNvPr>
          <p:cNvCxnSpPr>
            <a:cxnSpLocks/>
          </p:cNvCxnSpPr>
          <p:nvPr/>
        </p:nvCxnSpPr>
        <p:spPr>
          <a:xfrm flipV="1">
            <a:off x="6067410" y="6371699"/>
            <a:ext cx="0" cy="324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025DAA4-0DBC-4B41-A374-52505A02685E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6076275" y="6692699"/>
            <a:ext cx="1821320" cy="3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EDDA00-A80B-4D2E-AC1A-BB54C01E14BF}"/>
              </a:ext>
            </a:extLst>
          </p:cNvPr>
          <p:cNvSpPr/>
          <p:nvPr/>
        </p:nvSpPr>
        <p:spPr>
          <a:xfrm>
            <a:off x="7897595" y="6571370"/>
            <a:ext cx="1135174" cy="2452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64D32D3-BAA7-4DF1-8983-4362CC068EC9}"/>
              </a:ext>
            </a:extLst>
          </p:cNvPr>
          <p:cNvSpPr txBox="1"/>
          <p:nvPr/>
        </p:nvSpPr>
        <p:spPr>
          <a:xfrm>
            <a:off x="7897595" y="6572951"/>
            <a:ext cx="1207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메모 상세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C66CC5F4-1787-46DB-B1D9-FB30D577BB82}"/>
              </a:ext>
            </a:extLst>
          </p:cNvPr>
          <p:cNvCxnSpPr>
            <a:cxnSpLocks/>
          </p:cNvCxnSpPr>
          <p:nvPr/>
        </p:nvCxnSpPr>
        <p:spPr>
          <a:xfrm flipV="1">
            <a:off x="6067410" y="6051581"/>
            <a:ext cx="0" cy="308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EF3A061-ED89-4191-B7A3-DC9279434087}"/>
              </a:ext>
            </a:extLst>
          </p:cNvPr>
          <p:cNvCxnSpPr>
            <a:cxnSpLocks/>
          </p:cNvCxnSpPr>
          <p:nvPr/>
        </p:nvCxnSpPr>
        <p:spPr>
          <a:xfrm>
            <a:off x="5731763" y="6213524"/>
            <a:ext cx="335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252FCF54-79EA-4D9D-9638-65FBDE3789A0}"/>
              </a:ext>
            </a:extLst>
          </p:cNvPr>
          <p:cNvSpPr txBox="1"/>
          <p:nvPr/>
        </p:nvSpPr>
        <p:spPr>
          <a:xfrm>
            <a:off x="6004751" y="6489039"/>
            <a:ext cx="19944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0C0"/>
                </a:solidFill>
              </a:rPr>
              <a:t>/personal/:</a:t>
            </a:r>
            <a:r>
              <a:rPr lang="en-US" altLang="ko-KR" sz="800" b="1" dirty="0" err="1">
                <a:solidFill>
                  <a:srgbClr val="0070C0"/>
                </a:solidFill>
              </a:rPr>
              <a:t>boardId</a:t>
            </a:r>
            <a:r>
              <a:rPr lang="en-US" altLang="ko-KR" sz="800" b="1" dirty="0">
                <a:solidFill>
                  <a:srgbClr val="0070C0"/>
                </a:solidFill>
              </a:rPr>
              <a:t>/</a:t>
            </a:r>
            <a:r>
              <a:rPr lang="en-US" altLang="ko-KR" sz="800" b="1" dirty="0" err="1">
                <a:solidFill>
                  <a:srgbClr val="0070C0"/>
                </a:solidFill>
              </a:rPr>
              <a:t>momos</a:t>
            </a:r>
            <a:r>
              <a:rPr lang="en-US" altLang="ko-KR" sz="800" b="1" dirty="0">
                <a:solidFill>
                  <a:srgbClr val="0070C0"/>
                </a:solidFill>
              </a:rPr>
              <a:t>/:</a:t>
            </a:r>
            <a:r>
              <a:rPr lang="en-US" altLang="ko-KR" sz="800" b="1" dirty="0" err="1">
                <a:solidFill>
                  <a:srgbClr val="0070C0"/>
                </a:solidFill>
              </a:rPr>
              <a:t>memoId</a:t>
            </a:r>
            <a:endParaRPr lang="en-US" altLang="ko-KR" sz="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3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23528" y="1340768"/>
            <a:ext cx="8856984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>
              <a:lnSpc>
                <a:spcPct val="200000"/>
              </a:lnSpc>
            </a:pP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Tool &gt; Eclipse(</a:t>
            </a:r>
            <a:r>
              <a:rPr lang="en-US" altLang="ko-KR" sz="2000" dirty="0" err="1">
                <a:latin typeface="HY강M" pitchFamily="18" charset="-127"/>
                <a:ea typeface="HY강M" pitchFamily="18" charset="-127"/>
              </a:rPr>
              <a:t>kepler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), SQL Developer, </a:t>
            </a:r>
            <a:r>
              <a:rPr lang="en-US" altLang="ko-KR" sz="2000" dirty="0" err="1">
                <a:latin typeface="HY강M" pitchFamily="18" charset="-127"/>
                <a:ea typeface="HY강M" pitchFamily="18" charset="-127"/>
              </a:rPr>
              <a:t>PowerPointer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, Photoshop, </a:t>
            </a:r>
            <a:r>
              <a:rPr lang="en-US" altLang="ko-KR" sz="2000" dirty="0" err="1">
                <a:latin typeface="HY강M" pitchFamily="18" charset="-127"/>
                <a:ea typeface="HY강M" pitchFamily="18" charset="-127"/>
              </a:rPr>
              <a:t>dreamweaver</a:t>
            </a:r>
            <a:endParaRPr lang="en-US" altLang="ko-KR" sz="2000" dirty="0">
              <a:solidFill>
                <a:srgbClr val="3D3C3E"/>
              </a:solidFill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JDK(JRE) &gt; JDK 7.0</a:t>
            </a: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err="1">
                <a:latin typeface="HY강M" pitchFamily="18" charset="-127"/>
                <a:ea typeface="HY강M" pitchFamily="18" charset="-127"/>
              </a:rPr>
              <a:t>DataBase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 &gt;</a:t>
            </a:r>
            <a:r>
              <a:rPr lang="ko-KR" altLang="en-US" sz="20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Oracle 11G </a:t>
            </a:r>
          </a:p>
          <a:p>
            <a:pPr marL="0" indent="180975">
              <a:lnSpc>
                <a:spcPct val="200000"/>
              </a:lnSpc>
            </a:pPr>
            <a:r>
              <a:rPr lang="en-US" altLang="ko-KR" sz="2000" dirty="0" err="1">
                <a:latin typeface="HY강M" pitchFamily="18" charset="-127"/>
                <a:ea typeface="HY강M" pitchFamily="18" charset="-127"/>
              </a:rPr>
              <a:t>WebServer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 &gt;</a:t>
            </a:r>
            <a:r>
              <a:rPr lang="ko-KR" altLang="en-US" sz="20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Apache Tomcat 7.0</a:t>
            </a:r>
          </a:p>
          <a:p>
            <a:pPr marL="0" indent="180975">
              <a:lnSpc>
                <a:spcPct val="200000"/>
              </a:lnSpc>
            </a:pPr>
            <a:r>
              <a:rPr lang="ko-KR" altLang="en-US" sz="2000" dirty="0">
                <a:latin typeface="HY강M" pitchFamily="18" charset="-127"/>
                <a:ea typeface="HY강M" pitchFamily="18" charset="-127"/>
              </a:rPr>
              <a:t>언어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&gt; HTML5 , JavaScript , CSS3 , JSP(Java &amp; </a:t>
            </a:r>
            <a:r>
              <a:rPr lang="en-US" altLang="ko-KR" sz="2000" dirty="0" err="1">
                <a:latin typeface="HY강M" pitchFamily="18" charset="-127"/>
                <a:ea typeface="HY강M" pitchFamily="18" charset="-127"/>
              </a:rPr>
              <a:t>Servlet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 &amp; EL &amp; action &amp; xml)</a:t>
            </a:r>
          </a:p>
          <a:p>
            <a:pPr marL="0" indent="180975">
              <a:lnSpc>
                <a:spcPct val="200000"/>
              </a:lnSpc>
            </a:pP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library &gt;</a:t>
            </a:r>
            <a:r>
              <a:rPr lang="ko-KR" altLang="en-US" sz="20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JSTL , </a:t>
            </a:r>
            <a:r>
              <a:rPr lang="en-US" altLang="ko-KR" sz="2000" dirty="0" err="1">
                <a:latin typeface="HY강M" pitchFamily="18" charset="-127"/>
                <a:ea typeface="HY강M" pitchFamily="18" charset="-127"/>
              </a:rPr>
              <a:t>jQuery</a:t>
            </a:r>
            <a:endParaRPr lang="en-US" altLang="ko-KR" sz="2000" dirty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Frame Work &gt;</a:t>
            </a:r>
            <a:r>
              <a:rPr lang="ko-KR" altLang="en-US" sz="20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Spring3.0 , </a:t>
            </a:r>
            <a:r>
              <a:rPr lang="en-US" altLang="ko-KR" sz="2000" dirty="0" err="1">
                <a:latin typeface="HY강M" pitchFamily="18" charset="-127"/>
                <a:ea typeface="HY강M" pitchFamily="18" charset="-127"/>
              </a:rPr>
              <a:t>Mybatis</a:t>
            </a:r>
            <a:endParaRPr lang="en-US" altLang="ko-KR" sz="2000" dirty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200000"/>
              </a:lnSpc>
            </a:pPr>
            <a:r>
              <a:rPr lang="ko-KR" altLang="en-US" sz="2000" dirty="0">
                <a:latin typeface="HY강M" pitchFamily="18" charset="-127"/>
                <a:ea typeface="HY강M" pitchFamily="18" charset="-127"/>
              </a:rPr>
              <a:t>사양 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&gt; </a:t>
            </a:r>
            <a:r>
              <a:rPr lang="ko-KR" altLang="en-US" sz="2000" dirty="0">
                <a:latin typeface="HY강M" pitchFamily="18" charset="-127"/>
                <a:ea typeface="HY강M" pitchFamily="18" charset="-127"/>
              </a:rPr>
              <a:t>인텔</a:t>
            </a:r>
            <a:r>
              <a:rPr lang="en-US" altLang="ko-KR" sz="2000" dirty="0">
                <a:latin typeface="HY강M" pitchFamily="18" charset="-127"/>
                <a:ea typeface="HY강M" pitchFamily="18" charset="-127"/>
              </a:rPr>
              <a:t> i3 32Bit , Windows7 Ultimate K , RAM 2G , </a:t>
            </a:r>
            <a:r>
              <a:rPr lang="ko-KR" altLang="en-US" sz="1800" dirty="0">
                <a:latin typeface="HY강M" pitchFamily="18" charset="-127"/>
                <a:ea typeface="HY강M" pitchFamily="18" charset="-127"/>
              </a:rPr>
              <a:t>내장그래픽</a:t>
            </a:r>
            <a:r>
              <a:rPr lang="en-US" altLang="ko-KR" sz="1800" dirty="0"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800" dirty="0">
                <a:latin typeface="HY강M" pitchFamily="18" charset="-127"/>
                <a:ea typeface="HY강M" pitchFamily="18" charset="-127"/>
              </a:rPr>
              <a:t>카드</a:t>
            </a:r>
            <a:endParaRPr lang="en-US" altLang="ko-KR" sz="2000" dirty="0">
              <a:latin typeface="HY강M" pitchFamily="18" charset="-127"/>
              <a:ea typeface="HY강M" pitchFamily="18" charset="-127"/>
            </a:endParaRPr>
          </a:p>
          <a:p>
            <a:pPr marL="0" indent="180975">
              <a:lnSpc>
                <a:spcPct val="150000"/>
              </a:lnSpc>
            </a:pPr>
            <a:endParaRPr lang="en-US" altLang="en-US" sz="1800" dirty="0">
              <a:latin typeface="HY강M" pitchFamily="18" charset="-127"/>
              <a:ea typeface="HY강M" pitchFamily="18" charset="-127"/>
            </a:endParaRPr>
          </a:p>
          <a:p>
            <a:pPr marL="0" indent="180975"/>
            <a:endParaRPr lang="en-US" sz="900" dirty="0"/>
          </a:p>
          <a:p>
            <a:pPr marL="0" indent="180975"/>
            <a:endParaRPr lang="en-US" sz="900" dirty="0"/>
          </a:p>
          <a:p>
            <a:pPr marL="0" indent="180975"/>
            <a:endParaRPr lang="en-US" sz="900" dirty="0"/>
          </a:p>
          <a:p>
            <a:pPr>
              <a:buNone/>
            </a:pPr>
            <a:endParaRPr lang="en-US" sz="900" dirty="0"/>
          </a:p>
          <a:p>
            <a:pPr marL="0" indent="180975"/>
            <a:endParaRPr lang="en-US" altLang="ko-KR" sz="900" dirty="0"/>
          </a:p>
          <a:p>
            <a:pPr marL="0" indent="180975"/>
            <a:endParaRPr lang="en-US" altLang="ko-KR" sz="9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2659" y="95111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3408" y="470512"/>
            <a:ext cx="2821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언어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툴</a:t>
            </a:r>
            <a:r>
              <a:rPr lang="en-US" altLang="ko-KR" sz="3600" b="1" dirty="0">
                <a:latin typeface="HY강B" pitchFamily="18" charset="-127"/>
                <a:ea typeface="HY강B" pitchFamily="18" charset="-127"/>
              </a:rPr>
              <a:t>/</a:t>
            </a:r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사양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7544" y="56274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8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268760"/>
            <a:ext cx="9144000" cy="137224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202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0524" y="386104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강B" pitchFamily="18" charset="-127"/>
                <a:ea typeface="HY강B" pitchFamily="18" charset="-127"/>
              </a:rPr>
              <a:t>    13~15</a:t>
            </a:r>
            <a:r>
              <a:rPr lang="ko-KR" altLang="en-US" dirty="0">
                <a:latin typeface="HY강B" pitchFamily="18" charset="-127"/>
                <a:ea typeface="HY강B" pitchFamily="18" charset="-127"/>
              </a:rPr>
              <a:t>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96043" y="4035499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HY강B" pitchFamily="18" charset="-127"/>
                <a:ea typeface="HY강B" pitchFamily="18" charset="-127"/>
              </a:rPr>
              <a:t>Development</a:t>
            </a:r>
            <a:endParaRPr lang="ko-KR" altLang="en-US" sz="36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0173" y="4598538"/>
            <a:ext cx="2247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HY강B" pitchFamily="18" charset="-127"/>
                <a:ea typeface="HY강B" pitchFamily="18" charset="-127"/>
              </a:rPr>
              <a:t>Servlet,JSP</a:t>
            </a:r>
            <a:r>
              <a:rPr lang="en-US" altLang="ko-KR" sz="2400" dirty="0"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400" dirty="0">
                <a:latin typeface="HY강B" pitchFamily="18" charset="-127"/>
                <a:ea typeface="HY강B" pitchFamily="18" charset="-127"/>
              </a:rPr>
              <a:t>개발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0568" y="5013401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영화정보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리뷰게시판</a:t>
            </a:r>
            <a:r>
              <a:rPr lang="en-US" altLang="ko-KR" sz="1400" dirty="0"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sz="1400" dirty="0">
                <a:latin typeface="HY강B" pitchFamily="18" charset="-127"/>
                <a:ea typeface="HY강B" pitchFamily="18" charset="-127"/>
              </a:rPr>
              <a:t>예매기능</a:t>
            </a:r>
            <a:endParaRPr lang="en-US" altLang="ko-KR" sz="14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6525344"/>
            <a:ext cx="9144000" cy="225725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9866" b="-5079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7900" y="680331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( CGB Cinema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78649" y="199732"/>
            <a:ext cx="3057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latin typeface="HY강B" pitchFamily="18" charset="-127"/>
                <a:ea typeface="HY강B" pitchFamily="18" charset="-127"/>
              </a:rPr>
              <a:t>프로젝트 일정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42785" y="291968"/>
            <a:ext cx="101564" cy="792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5122" name="Picture 2" descr="C:\Users\jiyoung\Downloads\이미지 1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996952"/>
            <a:ext cx="3434481" cy="1940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6" name="Picture 2" descr="C:\Users\jiyoung\Downloads\이미지 2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3645024"/>
            <a:ext cx="3024336" cy="25641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-232000" y="1700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  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‘~10/0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3648" y="171394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‘1~4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7784" y="171394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‘5~7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51920" y="171394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‘8~12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76056" y="1713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‘13~15</a:t>
            </a:r>
            <a:endParaRPr lang="ko-KR" altLang="en-US" b="1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00192" y="171394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‘16~17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pSp>
        <p:nvGrpSpPr>
          <p:cNvPr id="31" name="그룹 25"/>
          <p:cNvGrpSpPr/>
          <p:nvPr/>
        </p:nvGrpSpPr>
        <p:grpSpPr>
          <a:xfrm>
            <a:off x="5541537" y="2352970"/>
            <a:ext cx="398615" cy="296416"/>
            <a:chOff x="789009" y="1196752"/>
            <a:chExt cx="398615" cy="296416"/>
          </a:xfrm>
        </p:grpSpPr>
        <p:sp>
          <p:nvSpPr>
            <p:cNvPr id="32" name="이등변 삼각형 31"/>
            <p:cNvSpPr/>
            <p:nvPr/>
          </p:nvSpPr>
          <p:spPr>
            <a:xfrm>
              <a:off x="853507" y="1196752"/>
              <a:ext cx="334117" cy="288032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789009" y="1205136"/>
              <a:ext cx="334117" cy="28803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B" pitchFamily="18" charset="-127"/>
                <a:ea typeface="HY강B" pitchFamily="18" charset="-127"/>
              </a:endParaRPr>
            </a:p>
          </p:txBody>
        </p:sp>
      </p:grpSp>
      <p:cxnSp>
        <p:nvCxnSpPr>
          <p:cNvPr id="43" name="직선 연결선 42"/>
          <p:cNvCxnSpPr/>
          <p:nvPr/>
        </p:nvCxnSpPr>
        <p:spPr>
          <a:xfrm>
            <a:off x="0" y="2514469"/>
            <a:ext cx="9144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13025" y="173553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HY강B" pitchFamily="18" charset="-127"/>
                <a:ea typeface="HY강B" pitchFamily="18" charset="-127"/>
              </a:rPr>
              <a:t>‘11/4~8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1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</TotalTime>
  <Words>1846</Words>
  <Application>Microsoft Office PowerPoint</Application>
  <PresentationFormat>화면 슬라이드 쇼(4:3)</PresentationFormat>
  <Paragraphs>484</Paragraphs>
  <Slides>42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HY강B</vt:lpstr>
      <vt:lpstr>HY강M</vt:lpstr>
      <vt:lpstr>나눔고딕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jiyoung</dc:creator>
  <cp:lastModifiedBy>USER-PC</cp:lastModifiedBy>
  <cp:revision>169</cp:revision>
  <dcterms:created xsi:type="dcterms:W3CDTF">2013-05-21T15:52:48Z</dcterms:created>
  <dcterms:modified xsi:type="dcterms:W3CDTF">2021-04-26T17:22:29Z</dcterms:modified>
</cp:coreProperties>
</file>